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5" r:id="rId2"/>
    <p:sldId id="269" r:id="rId3"/>
    <p:sldId id="260" r:id="rId4"/>
    <p:sldId id="259" r:id="rId5"/>
    <p:sldId id="262" r:id="rId6"/>
    <p:sldId id="261" r:id="rId7"/>
    <p:sldId id="257" r:id="rId8"/>
    <p:sldId id="266" r:id="rId9"/>
    <p:sldId id="267" r:id="rId10"/>
    <p:sldId id="263" r:id="rId11"/>
    <p:sldId id="268" r:id="rId12"/>
    <p:sldId id="258"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22358F-748C-430E-89C7-8741517964EE}" type="datetimeFigureOut">
              <a:rPr lang="en-US" smtClean="0"/>
              <a:pPr/>
              <a:t>5/9/2013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4AAFB1-0171-4CB2-ADEE-0B469B050F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236"/>
            <a:ext cx="5486082" cy="4114800"/>
          </a:xfrm>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210236" y="694171"/>
            <a:ext cx="4437529" cy="34290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685799" y="4343236"/>
            <a:ext cx="5486082" cy="4032655"/>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0F16CF-42AA-423F-83FD-11BA7716BEE6}"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F16CF-42AA-423F-83FD-11BA7716BEE6}"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F16CF-42AA-423F-83FD-11BA7716BEE6}"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0F16CF-42AA-423F-83FD-11BA7716BEE6}"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0F16CF-42AA-423F-83FD-11BA7716BEE6}" type="datetimeFigureOut">
              <a:rPr lang="en-US" smtClean="0"/>
              <a:pPr/>
              <a:t>5/9/2013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0F16CF-42AA-423F-83FD-11BA7716BEE6}"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0F16CF-42AA-423F-83FD-11BA7716BEE6}" type="datetimeFigureOut">
              <a:rPr lang="en-US" smtClean="0"/>
              <a:pPr/>
              <a:t>5/9/2013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0F16CF-42AA-423F-83FD-11BA7716BEE6}" type="datetimeFigureOut">
              <a:rPr lang="en-US" smtClean="0"/>
              <a:pPr/>
              <a:t>5/9/2013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0F16CF-42AA-423F-83FD-11BA7716BEE6}" type="datetimeFigureOut">
              <a:rPr lang="en-US" smtClean="0"/>
              <a:pPr/>
              <a:t>5/9/2013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0F16CF-42AA-423F-83FD-11BA7716BEE6}"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0F16CF-42AA-423F-83FD-11BA7716BEE6}" type="datetimeFigureOut">
              <a:rPr lang="en-US" smtClean="0"/>
              <a:pPr/>
              <a:t>5/9/2013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D6EFAB-1199-44B6-8393-ED7D755BBB1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F16CF-42AA-423F-83FD-11BA7716BEE6}" type="datetimeFigureOut">
              <a:rPr lang="en-US" smtClean="0"/>
              <a:pPr/>
              <a:t>5/9/2013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D6EFAB-1199-44B6-8393-ED7D755BBB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8" name="Picture 7" descr="kremlin_and_red_square_fireworks_moscow_russia.jpg"/>
          <p:cNvPicPr>
            <a:picLocks noChangeAspect="1"/>
          </p:cNvPicPr>
          <p:nvPr/>
        </p:nvPicPr>
        <p:blipFill>
          <a:blip r:embed="rId2" cstate="print"/>
          <a:stretch>
            <a:fillRect/>
          </a:stretch>
        </p:blipFill>
        <p:spPr>
          <a:xfrm>
            <a:off x="0" y="0"/>
            <a:ext cx="9144000" cy="6858000"/>
          </a:xfrm>
          <a:prstGeom prst="rect">
            <a:avLst/>
          </a:prstGeom>
        </p:spPr>
      </p:pic>
      <p:sp>
        <p:nvSpPr>
          <p:cNvPr id="10" name="Rectangle 9"/>
          <p:cNvSpPr/>
          <p:nvPr/>
        </p:nvSpPr>
        <p:spPr>
          <a:xfrm>
            <a:off x="1066800" y="5534561"/>
            <a:ext cx="6706195"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RUSSIAN FOOD</a:t>
            </a:r>
            <a:endParaRPr lang="en-US" sz="8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 Paul Stroganoff</a:t>
            </a:r>
            <a:endParaRPr lang="en-US" dirty="0"/>
          </a:p>
        </p:txBody>
      </p:sp>
      <p:pic>
        <p:nvPicPr>
          <p:cNvPr id="4" name="Content Placeholder 3"/>
          <p:cNvPicPr>
            <a:picLocks noGrp="1" noChangeAspect="1" noChangeArrowheads="1"/>
          </p:cNvPicPr>
          <p:nvPr>
            <p:ph idx="1"/>
          </p:nvPr>
        </p:nvPicPr>
        <p:blipFill>
          <a:blip r:embed="rId2" cstate="print"/>
          <a:srcRect/>
          <a:stretch>
            <a:fillRect/>
          </a:stretch>
        </p:blipFill>
        <p:spPr bwMode="auto">
          <a:xfrm>
            <a:off x="2696952" y="1600200"/>
            <a:ext cx="3750096" cy="470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Paskha</a:t>
            </a:r>
            <a:endParaRPr lang="en-US" dirty="0"/>
          </a:p>
        </p:txBody>
      </p:sp>
      <p:sp>
        <p:nvSpPr>
          <p:cNvPr id="3" name="Content Placeholder 2"/>
          <p:cNvSpPr>
            <a:spLocks noGrp="1"/>
          </p:cNvSpPr>
          <p:nvPr>
            <p:ph idx="1"/>
          </p:nvPr>
        </p:nvSpPr>
        <p:spPr>
          <a:xfrm>
            <a:off x="457200" y="4572000"/>
            <a:ext cx="8229600" cy="1554163"/>
          </a:xfrm>
        </p:spPr>
        <p:txBody>
          <a:bodyPr>
            <a:normAutofit lnSpcReduction="10000"/>
          </a:bodyPr>
          <a:lstStyle/>
          <a:p>
            <a:pPr algn="ctr">
              <a:buNone/>
            </a:pPr>
            <a:r>
              <a:rPr lang="en-US" dirty="0" err="1" smtClean="0">
                <a:solidFill>
                  <a:srgbClr val="0070C0"/>
                </a:solidFill>
              </a:rPr>
              <a:t>Paskha</a:t>
            </a:r>
            <a:r>
              <a:rPr lang="en-US" dirty="0" smtClean="0">
                <a:solidFill>
                  <a:srgbClr val="0070C0"/>
                </a:solidFill>
              </a:rPr>
              <a:t> is dish similar to cheese cake and is used to represent The Russian Orthodox Church or </a:t>
            </a:r>
            <a:r>
              <a:rPr lang="en-US" smtClean="0">
                <a:solidFill>
                  <a:srgbClr val="0070C0"/>
                </a:solidFill>
              </a:rPr>
              <a:t>Jesus’ Tomb.</a:t>
            </a:r>
            <a:endParaRPr lang="en-US" dirty="0">
              <a:solidFill>
                <a:srgbClr val="0070C0"/>
              </a:solidFill>
            </a:endParaRPr>
          </a:p>
        </p:txBody>
      </p:sp>
      <p:pic>
        <p:nvPicPr>
          <p:cNvPr id="15362" name="Picture 2" descr="https://encrypted-tbn1.gstatic.com/images?q=tbn:ANd9GcRnME1QGUXLpweerSWFL0aTuMybWMGEA8WnA-K3U5ig8zeqdaCcRg"/>
          <p:cNvPicPr>
            <a:picLocks noChangeAspect="1" noChangeArrowheads="1"/>
          </p:cNvPicPr>
          <p:nvPr/>
        </p:nvPicPr>
        <p:blipFill>
          <a:blip r:embed="rId2" cstate="print"/>
          <a:srcRect/>
          <a:stretch>
            <a:fillRect/>
          </a:stretch>
        </p:blipFill>
        <p:spPr bwMode="auto">
          <a:xfrm>
            <a:off x="3810000" y="1143000"/>
            <a:ext cx="1752600" cy="23368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457171" y="314175"/>
            <a:ext cx="8228763" cy="1063362"/>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Cooking Equipment</a:t>
            </a:r>
          </a:p>
        </p:txBody>
      </p:sp>
      <p:sp>
        <p:nvSpPr>
          <p:cNvPr id="3" name="TextBox 2"/>
          <p:cNvSpPr txBox="1"/>
          <p:nvPr/>
        </p:nvSpPr>
        <p:spPr>
          <a:xfrm>
            <a:off x="207360" y="1147621"/>
            <a:ext cx="3732480" cy="1144075"/>
          </a:xfrm>
          <a:prstGeom prst="rect">
            <a:avLst/>
          </a:prstGeom>
          <a:noFill/>
          <a:ln>
            <a:noFill/>
          </a:ln>
        </p:spPr>
        <p:txBody>
          <a:bodyPr vert="horz" lIns="81639" tIns="40820" rIns="81639" bIns="4082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hangingPunct="0">
              <a:buNone/>
              <a:defRPr sz="2600"/>
            </a:pPr>
            <a:r>
              <a:rPr lang="en-US" sz="2400" dirty="0">
                <a:latin typeface="Arial" pitchFamily="18"/>
                <a:ea typeface="Lucida Sans Unicode" pitchFamily="2"/>
                <a:cs typeface="Mangal" pitchFamily="2"/>
              </a:rPr>
              <a:t>Russians use flowerpots to making famous dishes like </a:t>
            </a:r>
            <a:r>
              <a:rPr lang="en-US" sz="2400" dirty="0" err="1">
                <a:latin typeface="Arial" pitchFamily="18"/>
                <a:ea typeface="Lucida Sans Unicode" pitchFamily="2"/>
                <a:cs typeface="Mangal" pitchFamily="2"/>
              </a:rPr>
              <a:t>Pashka</a:t>
            </a:r>
            <a:r>
              <a:rPr lang="en-US" sz="2400" dirty="0">
                <a:latin typeface="Arial" pitchFamily="18"/>
                <a:ea typeface="Lucida Sans Unicode" pitchFamily="2"/>
                <a:cs typeface="Mangal" pitchFamily="2"/>
              </a:rPr>
              <a:t>.</a:t>
            </a:r>
          </a:p>
        </p:txBody>
      </p:sp>
      <p:pic>
        <p:nvPicPr>
          <p:cNvPr id="4" name="Picture 3"/>
          <p:cNvPicPr>
            <a:picLocks noChangeAspect="1"/>
          </p:cNvPicPr>
          <p:nvPr/>
        </p:nvPicPr>
        <p:blipFill>
          <a:blip r:embed="rId3" cstate="print">
            <a:alphaModFix/>
            <a:lum/>
          </a:blip>
          <a:srcRect/>
          <a:stretch>
            <a:fillRect/>
          </a:stretch>
        </p:blipFill>
        <p:spPr>
          <a:xfrm>
            <a:off x="458150" y="2471599"/>
            <a:ext cx="3066969" cy="2505564"/>
          </a:xfrm>
          <a:prstGeom prst="rect">
            <a:avLst/>
          </a:prstGeom>
          <a:noFill/>
          <a:ln>
            <a:noFill/>
          </a:ln>
        </p:spPr>
      </p:pic>
      <p:pic>
        <p:nvPicPr>
          <p:cNvPr id="5" name="Picture 4"/>
          <p:cNvPicPr>
            <a:picLocks noChangeAspect="1"/>
          </p:cNvPicPr>
          <p:nvPr/>
        </p:nvPicPr>
        <p:blipFill>
          <a:blip r:embed="rId4" cstate="print">
            <a:alphaModFix/>
            <a:lum/>
          </a:blip>
          <a:srcRect/>
          <a:stretch>
            <a:fillRect/>
          </a:stretch>
        </p:blipFill>
        <p:spPr>
          <a:xfrm>
            <a:off x="4147200" y="1244290"/>
            <a:ext cx="4034540" cy="2695963"/>
          </a:xfrm>
          <a:prstGeom prst="rect">
            <a:avLst/>
          </a:prstGeom>
          <a:noFill/>
          <a:ln>
            <a:noFill/>
          </a:ln>
        </p:spPr>
      </p:pic>
      <p:sp>
        <p:nvSpPr>
          <p:cNvPr id="6" name="TextBox 5"/>
          <p:cNvSpPr txBox="1"/>
          <p:nvPr/>
        </p:nvSpPr>
        <p:spPr>
          <a:xfrm>
            <a:off x="207360" y="5599308"/>
            <a:ext cx="2280960" cy="406821"/>
          </a:xfrm>
          <a:prstGeom prst="rect">
            <a:avLst/>
          </a:prstGeom>
          <a:noFill/>
          <a:ln>
            <a:noFill/>
          </a:ln>
        </p:spPr>
        <p:txBody>
          <a:bodyPr vert="horz" lIns="81639" tIns="40820" rIns="81639" bIns="4082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hangingPunct="0">
              <a:buNone/>
              <a:defRPr sz="2400"/>
            </a:pPr>
            <a:r>
              <a:rPr lang="en-US" sz="2200" dirty="0" err="1">
                <a:latin typeface="Arial" pitchFamily="18"/>
                <a:ea typeface="Lucida Sans Unicode" pitchFamily="2"/>
                <a:cs typeface="Mangal" pitchFamily="2"/>
              </a:rPr>
              <a:t>Pashka</a:t>
            </a:r>
            <a:endParaRPr lang="en-US" sz="2200" dirty="0">
              <a:latin typeface="Arial" pitchFamily="18"/>
              <a:ea typeface="Lucida Sans Unicode" pitchFamily="2"/>
              <a:cs typeface="Mangal" pitchFamily="2"/>
            </a:endParaRPr>
          </a:p>
        </p:txBody>
      </p:sp>
      <p:sp>
        <p:nvSpPr>
          <p:cNvPr id="7" name="Straight Connector 6"/>
          <p:cNvSpPr/>
          <p:nvPr/>
        </p:nvSpPr>
        <p:spPr>
          <a:xfrm flipV="1">
            <a:off x="1036800" y="3732872"/>
            <a:ext cx="3110400" cy="2073817"/>
          </a:xfrm>
          <a:prstGeom prst="line">
            <a:avLst/>
          </a:prstGeom>
          <a:noFill/>
          <a:ln w="0">
            <a:solidFill>
              <a:srgbClr val="000000"/>
            </a:solidFill>
            <a:prstDash val="solid"/>
            <a:tailEnd type="arrow"/>
          </a:ln>
        </p:spPr>
        <p:txBody>
          <a:bodyPr vert="horz" lIns="81639" tIns="40820" rIns="81639" bIns="4082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hangingPunct="0">
              <a:buNone/>
            </a:pPr>
            <a:endParaRPr lang="en-US" sz="1600" dirty="0">
              <a:latin typeface="Arial" pitchFamily="18"/>
              <a:ea typeface="Lucida Sans Unicode" pitchFamily="2"/>
              <a:cs typeface="Mangal" pitchFamily="2"/>
            </a:endParaRPr>
          </a:p>
        </p:txBody>
      </p:sp>
      <p:sp>
        <p:nvSpPr>
          <p:cNvPr id="8" name="TextBox 7"/>
          <p:cNvSpPr txBox="1"/>
          <p:nvPr/>
        </p:nvSpPr>
        <p:spPr>
          <a:xfrm>
            <a:off x="6428160" y="4977162"/>
            <a:ext cx="2715273" cy="1055589"/>
          </a:xfrm>
          <a:prstGeom prst="rect">
            <a:avLst/>
          </a:prstGeom>
          <a:noFill/>
          <a:ln>
            <a:noFill/>
          </a:ln>
        </p:spPr>
        <p:txBody>
          <a:bodyPr vert="horz" lIns="81639" tIns="40820" rIns="81639" bIns="4082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hangingPunct="0">
              <a:buNone/>
            </a:pPr>
            <a:r>
              <a:rPr lang="en-US" sz="2200" dirty="0">
                <a:latin typeface="Arial" pitchFamily="18"/>
                <a:ea typeface="Lucida Sans Unicode" pitchFamily="2"/>
                <a:cs typeface="Mangal" pitchFamily="2"/>
              </a:rPr>
              <a:t>Russians also use muslin fabric while making </a:t>
            </a:r>
            <a:r>
              <a:rPr lang="en-US" sz="2200" dirty="0" err="1">
                <a:latin typeface="Arial" pitchFamily="18"/>
                <a:ea typeface="Lucida Sans Unicode" pitchFamily="2"/>
                <a:cs typeface="Mangal" pitchFamily="2"/>
              </a:rPr>
              <a:t>Pashka</a:t>
            </a:r>
            <a:r>
              <a:rPr lang="en-US" sz="1600" dirty="0">
                <a:latin typeface="Arial" pitchFamily="18"/>
                <a:ea typeface="Lucida Sans Unicode" pitchFamily="2"/>
                <a:cs typeface="Mangal" pitchFamily="2"/>
              </a:rPr>
              <a:t>.</a:t>
            </a:r>
          </a:p>
        </p:txBody>
      </p:sp>
      <p:pic>
        <p:nvPicPr>
          <p:cNvPr id="9" name="Picture 8"/>
          <p:cNvPicPr>
            <a:picLocks noChangeAspect="1"/>
          </p:cNvPicPr>
          <p:nvPr/>
        </p:nvPicPr>
        <p:blipFill>
          <a:blip r:embed="rId5" cstate="print">
            <a:alphaModFix/>
            <a:lum/>
          </a:blip>
          <a:srcRect l="14826" t="5189" r="14826" b="10378"/>
          <a:stretch>
            <a:fillRect/>
          </a:stretch>
        </p:blipFill>
        <p:spPr>
          <a:xfrm>
            <a:off x="3317761" y="4147635"/>
            <a:ext cx="2952348" cy="2347170"/>
          </a:xfrm>
          <a:prstGeom prst="rect">
            <a:avLst/>
          </a:prstGeom>
          <a:noFill/>
          <a:ln>
            <a:noFill/>
          </a:ln>
        </p:spPr>
      </p:pic>
      <p:sp>
        <p:nvSpPr>
          <p:cNvPr id="10" name="Straight Connector 9"/>
          <p:cNvSpPr/>
          <p:nvPr/>
        </p:nvSpPr>
        <p:spPr>
          <a:xfrm flipH="1">
            <a:off x="6428160" y="6014071"/>
            <a:ext cx="1244160" cy="207382"/>
          </a:xfrm>
          <a:prstGeom prst="line">
            <a:avLst/>
          </a:prstGeom>
          <a:noFill/>
          <a:ln w="0">
            <a:solidFill>
              <a:srgbClr val="000000"/>
            </a:solidFill>
            <a:prstDash val="solid"/>
            <a:tailEnd type="arrow"/>
          </a:ln>
        </p:spPr>
        <p:txBody>
          <a:bodyPr vert="horz" lIns="81639" tIns="40820" rIns="81639" bIns="4082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hangingPunct="0">
              <a:buNone/>
            </a:pPr>
            <a:endParaRPr lang="en-US" sz="1600" dirty="0">
              <a:latin typeface="Arial" pitchFamily="18"/>
              <a:ea typeface="Lucida Sans Unicode" pitchFamily="2"/>
              <a:cs typeface="Mangal" pitchFamily="2"/>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Christmas and The New Year</a:t>
            </a:r>
            <a:endParaRPr lang="en-US" dirty="0"/>
          </a:p>
        </p:txBody>
      </p:sp>
      <p:sp>
        <p:nvSpPr>
          <p:cNvPr id="3" name="Content Placeholder 2"/>
          <p:cNvSpPr>
            <a:spLocks noGrp="1"/>
          </p:cNvSpPr>
          <p:nvPr>
            <p:ph idx="1"/>
          </p:nvPr>
        </p:nvSpPr>
        <p:spPr/>
        <p:txBody>
          <a:bodyPr/>
          <a:lstStyle/>
          <a:p>
            <a:r>
              <a:rPr lang="en-US" sz="2800" dirty="0" smtClean="0"/>
              <a:t>During New Years, a folkloric character, will pass out </a:t>
            </a:r>
            <a:r>
              <a:rPr lang="en-US" sz="2800" dirty="0" err="1" smtClean="0"/>
              <a:t>pryaniki</a:t>
            </a:r>
            <a:r>
              <a:rPr lang="en-US" sz="2800" dirty="0" smtClean="0"/>
              <a:t>, a sweet gingerbread cake that symbolizes hope and luck for the New Year.</a:t>
            </a:r>
          </a:p>
          <a:p>
            <a:r>
              <a:rPr lang="en-US" sz="2800" dirty="0" smtClean="0"/>
              <a:t>In Christmas, </a:t>
            </a:r>
            <a:r>
              <a:rPr lang="en-US" sz="2800" dirty="0" err="1" smtClean="0"/>
              <a:t>kutya</a:t>
            </a:r>
            <a:r>
              <a:rPr lang="en-US" sz="2800" dirty="0" smtClean="0"/>
              <a:t>, a sweet porridge, deviled eggs, and </a:t>
            </a:r>
            <a:r>
              <a:rPr lang="en-US" sz="2800" dirty="0" err="1" smtClean="0"/>
              <a:t>sbiten</a:t>
            </a:r>
            <a:r>
              <a:rPr lang="en-US" sz="2800" dirty="0" smtClean="0"/>
              <a:t>, a famous Russian drink, are all eaten during Christmas time.  </a:t>
            </a:r>
          </a:p>
          <a:p>
            <a:endParaRPr lang="en-US" dirty="0"/>
          </a:p>
        </p:txBody>
      </p:sp>
      <p:pic>
        <p:nvPicPr>
          <p:cNvPr id="2050" name="Picture 2" descr="C:\Users\Carrie\Pictures\russianturkey.png"/>
          <p:cNvPicPr>
            <a:picLocks noChangeAspect="1" noChangeArrowheads="1"/>
          </p:cNvPicPr>
          <p:nvPr/>
        </p:nvPicPr>
        <p:blipFill>
          <a:blip r:embed="rId2" cstate="print"/>
          <a:srcRect/>
          <a:stretch>
            <a:fillRect/>
          </a:stretch>
        </p:blipFill>
        <p:spPr bwMode="auto">
          <a:xfrm>
            <a:off x="1688825" y="4740373"/>
            <a:ext cx="2897241" cy="1839029"/>
          </a:xfrm>
          <a:prstGeom prst="rect">
            <a:avLst/>
          </a:prstGeom>
          <a:noFill/>
        </p:spPr>
      </p:pic>
      <p:pic>
        <p:nvPicPr>
          <p:cNvPr id="2051" name="Picture 3" descr="C:\Users\Carrie\Pictures\russianporrage.png"/>
          <p:cNvPicPr>
            <a:picLocks noChangeAspect="1" noChangeArrowheads="1"/>
          </p:cNvPicPr>
          <p:nvPr/>
        </p:nvPicPr>
        <p:blipFill>
          <a:blip r:embed="rId3" cstate="print"/>
          <a:srcRect/>
          <a:stretch>
            <a:fillRect/>
          </a:stretch>
        </p:blipFill>
        <p:spPr bwMode="auto">
          <a:xfrm>
            <a:off x="5748337" y="4636302"/>
            <a:ext cx="2352675" cy="19431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20436" y="3276600"/>
            <a:ext cx="7696200" cy="4062651"/>
          </a:xfrm>
          <a:prstGeom prst="rect">
            <a:avLst/>
          </a:prstGeom>
          <a:noFill/>
        </p:spPr>
        <p:txBody>
          <a:bodyPr wrap="square" rtlCol="0">
            <a:spAutoFit/>
          </a:bodyPr>
          <a:lstStyle/>
          <a:p>
            <a:endParaRPr lang="en-US" dirty="0" smtClean="0">
              <a:solidFill>
                <a:srgbClr val="000066"/>
              </a:solidFill>
            </a:endParaRPr>
          </a:p>
          <a:p>
            <a:r>
              <a:rPr lang="en-US" dirty="0" smtClean="0">
                <a:solidFill>
                  <a:srgbClr val="000066"/>
                </a:solidFill>
              </a:rPr>
              <a:t> </a:t>
            </a:r>
          </a:p>
          <a:p>
            <a:r>
              <a:rPr lang="en-US" dirty="0" smtClean="0">
                <a:solidFill>
                  <a:srgbClr val="000066"/>
                </a:solidFill>
              </a:rPr>
              <a:t>  </a:t>
            </a:r>
          </a:p>
          <a:p>
            <a:r>
              <a:rPr lang="en-US" dirty="0" smtClean="0">
                <a:solidFill>
                  <a:srgbClr val="000066"/>
                </a:solidFill>
              </a:rPr>
              <a:t> </a:t>
            </a:r>
            <a:r>
              <a:rPr lang="en-US" sz="2400" dirty="0" smtClean="0">
                <a:solidFill>
                  <a:srgbClr val="000066"/>
                </a:solidFill>
              </a:rPr>
              <a:t>A </a:t>
            </a:r>
            <a:r>
              <a:rPr lang="en-US" sz="2400" dirty="0">
                <a:solidFill>
                  <a:srgbClr val="000066"/>
                </a:solidFill>
              </a:rPr>
              <a:t>pre-Lenten Russian Mardi Gras known as "maslenitsa" or "pancake week," is one of the oldest holidays celebrating the end of the winter. Russians serve bliny, a Russian pancake similar to a thin crepe, during this celebration. Bliny can be stuffed with meats and fish, and are usually served with caviar. Sometimes bliny are also filed with cheese, jams, sour cream, fruit or even chocolate syrup</a:t>
            </a:r>
            <a:r>
              <a:rPr lang="en-US" sz="2400" dirty="0" smtClean="0">
                <a:solidFill>
                  <a:srgbClr val="000066"/>
                </a:solidFill>
              </a:rPr>
              <a:t>.</a:t>
            </a:r>
          </a:p>
          <a:p>
            <a:endParaRPr lang="en-US" dirty="0">
              <a:solidFill>
                <a:srgbClr val="000066"/>
              </a:solidFill>
            </a:endParaRPr>
          </a:p>
          <a:p>
            <a:endParaRPr lang="en-US" dirty="0">
              <a:solidFill>
                <a:srgbClr val="000066"/>
              </a:solidFill>
            </a:endParaRPr>
          </a:p>
        </p:txBody>
      </p:sp>
      <p:pic>
        <p:nvPicPr>
          <p:cNvPr id="1026" name="Picture 2" descr="http://static.guim.co.uk/sys-images/Guardian/Pix/pictures/2012/2/14/1329234811783/Blinis-008.jpg"/>
          <p:cNvPicPr>
            <a:picLocks noChangeAspect="1" noChangeArrowheads="1"/>
          </p:cNvPicPr>
          <p:nvPr/>
        </p:nvPicPr>
        <p:blipFill>
          <a:blip r:embed="rId2" cstate="print"/>
          <a:srcRect/>
          <a:stretch>
            <a:fillRect/>
          </a:stretch>
        </p:blipFill>
        <p:spPr bwMode="auto">
          <a:xfrm>
            <a:off x="4178300" y="228600"/>
            <a:ext cx="4699000" cy="3581400"/>
          </a:xfrm>
          <a:prstGeom prst="rect">
            <a:avLst/>
          </a:prstGeom>
          <a:noFill/>
        </p:spPr>
      </p:pic>
      <p:pic>
        <p:nvPicPr>
          <p:cNvPr id="1028" name="Picture 4" descr="http://www.alwaysfoodie.com/wp-content/uploads/2012/07/blinis_igfxt.jpg"/>
          <p:cNvPicPr>
            <a:picLocks noChangeAspect="1" noChangeArrowheads="1"/>
          </p:cNvPicPr>
          <p:nvPr/>
        </p:nvPicPr>
        <p:blipFill>
          <a:blip r:embed="rId3" cstate="print"/>
          <a:srcRect/>
          <a:stretch>
            <a:fillRect/>
          </a:stretch>
        </p:blipFill>
        <p:spPr bwMode="auto">
          <a:xfrm>
            <a:off x="533400" y="304800"/>
            <a:ext cx="3505200" cy="3505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0356906">
            <a:off x="-84556" y="548078"/>
            <a:ext cx="5142305" cy="1754326"/>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Common Foods…</a:t>
            </a:r>
          </a:p>
          <a:p>
            <a:pPr algn="ct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5" name="TextBox 4"/>
          <p:cNvSpPr txBox="1"/>
          <p:nvPr/>
        </p:nvSpPr>
        <p:spPr>
          <a:xfrm>
            <a:off x="3505200" y="1676400"/>
            <a:ext cx="2819400" cy="1569660"/>
          </a:xfrm>
          <a:prstGeom prst="rect">
            <a:avLst/>
          </a:prstGeom>
          <a:noFill/>
        </p:spPr>
        <p:txBody>
          <a:bodyPr wrap="square" rtlCol="0">
            <a:spAutoFit/>
          </a:bodyPr>
          <a:lstStyle/>
          <a:p>
            <a:r>
              <a:rPr lang="en-US" sz="2400" dirty="0" smtClean="0"/>
              <a:t>--There diet is mostly based on grains , rooted vegetables, and cabbage. </a:t>
            </a:r>
            <a:endParaRPr lang="en-US" sz="2400" dirty="0"/>
          </a:p>
        </p:txBody>
      </p:sp>
      <p:sp>
        <p:nvSpPr>
          <p:cNvPr id="1026" name="AutoShape 2" descr="data:image/jpeg;base64,/9j/4AAQSkZJRgABAQAAAQABAAD/2wCEAAkGBhQQERUUExQWFRUUGBcYGBgXGBgYGBwcFxcVFxkYGBcYHSYeFx4jGhcUHy8gIycpLCwsFR4xNTAqNSYrLCkBCQoKDgwOGg8PGiokHCQpLCwsKiwpLCksKSkpKSksKSkpKSkpLCkpKSkpLCkpKSkpLCwpKSksKSwsLCwpKSkpKf/AABEIAN4A4wMBIgACEQEDEQH/xAAcAAACAwEBAQEAAAAAAAAAAAAEBQIDBgABBwj/xABAEAACAQIEBAQEAwYEBAcAAAABAhEAAwQSITEFIkFRBhNhcTJCgZGhscEHFCNS0fAVYpLhFnKC8RczQ1NUouL/xAAaAQACAwEBAAAAAAAAAAAAAAACAwABBAUG/8QAJhEAAgICAQQCAwEBAQAAAAAAAAECEQMhMQQSE0FRYRQiMlKRQv/aAAwDAQACEQMRAD8A+zRXRXtdQEPIror2uqEPMteZalXVdkIZK7JU66rshWVryKsNeRUshURXhFWxUTQkK68IqeWvCKuiWQqJq2KiyVC7K6iamVqBqizqi1e14ahR5Xhr2vKhZFqjNTNRNQhGvDXtcahCs14a9NdVFnldUa6oQ0FdS/Bcds3kDq4IPrqPQ0WmKU7Mp+oqlOL4ZTg1yi2urq6iBOrqV4/xJYsfE8t/KnMZ+mlK7/jUxKWSR3dgp+29In1GOHLHw6fJPaRqK77Vjf8AjDEESLVv2kk0Hc4neuk+el1lPyqcq/6RqaS+th6scuin7o21ziFtfiuWwfVhXtvG22+F0PswP6185vcY8v8A8uzbdZ1VhDgex1qzDX7WIRWuYdLasWjLIYRpmmgXW3wH+C0r9H0eK8IrAXuGXrHNhr11Y+RjmU/em3hHxsMUTZvAJfX/AEtHb1rRDqFJ09CcnSuK7o7RqIroqcV4a0mUjFRYVOKiahCsio5asYxvp796FxHEbSfE6iN5YDbrEzVSlFcstJvgsKVEpSm94nWLhVcwUBg/MEM9yRp9Jqi34wUD+IkEqWGVs225ygEj60rzw+RixTHRFRoDhnifD4kcjkEk6EEER3MctMWSmKSltMpxceSBrw1KajVgkaiamajUIQNRqZqNQshXVOuqEPmnBOLvaBYMCsgNpoJ+YnvTf/ju2rFHEmYPT2IPrSLgnDGNk3AYXOVAOhzR+VJeK8ON26mU87SCF9Do3415yD21dHoVjhJ7PrHDvFC5cyuMo3VjMdoPeh+KeIrl0DMDas7QDzn3pbwrhtvBYYXX5iJCKfmPVjWd4jxY3SWP2osubJGPbYvF0+OU20tDriPiW3bQhLCkD4WEg/WdaR2PF14Zsirzb6T19ajhLbXSQfhIqi/wm4pySOwjSRvWeOZP+ntGxY4R/VI0vDfGYIC37aFBuQIb8KZYbxCrkHDWrroPizxlHsTWRs8LLZR0/vWn+AstaUpoLZKg6b94o8fU2+0VlwY1uP8AwO4ytq+pYobNwahmETHZhoaRcJ48duUvqIOx7n3ph4i8Wr5XlWjtp8IOnpWEtvrmBgjam5KcrReHG/G1M+r8LvZSq+ZnR12OgBjUDr9KxHjGwcNjPMSQ2jg/XamX7ugsm85RQQCBrmLdfas9j8S2MgKDKkKAdYBOkt2nvR+VtJUDhxJSb9ez7H4c4uMXhrd0HVhDD1G9MSYBJIAG5OlYPwzZucLssjvbYsQwXNGUtppJovEcbuuudGAklObbMdiqHcDvXTXU/r9nFn0/7vtevQ24j4qW0RltvcBmXX4Fy6wTMyelLuMeK7toKyWywuAFRqHE7kp8wA7GaTnGs2S0xTIutx0hjOsswXRfavVxmdndXuXEQAC4pFuOgRM2+m8ams8s0mNWGKKL3iFbjkm8k6qtsv5UsNSYkmPemN/iOe5alFVchJdnTMSNAEzaET3oU8JCFGvrbyP8aZAHk6glmGvrFVPZwaX2yWrdtkUBmuiLRza8qtOfpqO9K59hOvQX+9G9cFq3OaVdyxDKQg2aNFk1Tj8WpuMCEe8wYFbT5fLAGg5RzHvRN21fK2lwqYeLgZnuGVCAeg1IPrVf+H3VJtrcw+Hdgzk20ObmPxWp12GpPWroq1YFg+FviLNpFu27dmGLrbB0YTIObmczqZpqfEa4PDAAi8tuFUhgXfvlQSdINJsDxKwb7J5zOqJlZgjB3uTHQRr3pNas4PDYki2md0cHM7G2ykiSFB+KJ1oozcS3FSZ9T4bxC3iLa3LZ0YbHQg9QQddDRJtV8vveNEwt0K1m6wDMQytKXCwkHMdND0FaLgPjO697y7tt8rILgdisAHcSO3atmPPemZZ4Wto1bW6gbdFH+lQIrUZgYpUCtEMtQKVC0URXVb5deVRZhOJRhrKWxEjM7wY5zqQO8DTtWe8KXwCbriQXOU9Y2oLxJx3NKkmTtroB0gdzRuAw6JZtoWIOUbLJ1E715udxjfts9NhiqaYx49x84lxl5ETZRt96W4exnbmH2opcHssTtJ7z6U4s4EKuhCj13rHmytv7GRlGEaR7gMHoJEL+dX42wH2Oo+33qS4VrpAByrOk6Tpv7URdv2cGJuNbuEDRFPXuT1qsWFyX0ZZzblfsGwODMktCx1mBMfjSPi/G83ImgXT69TQvGPEzXiTsu0DQfas9fxpY6bVpjiS0jRCL5YRdxSqQDqJ1FWWLqM7ZEIBjKN/uaBsYeTJp/bwf7vb8w6E7Dr9+lMlX8ovJPtW+RhgcGuIvqjElbaE5R8xGuU+lP7PDbGgV0syJIByrPqDuBuKwHBOLvcxYFsasCCOnKZMn6Vob3HL94onl2giOXcjNJkHckbCfwFOjHtpMwTnKQVieEri9bTNi2SQl24CqnL05QC6z1NF4XDXblsTY869PNd8zIlvsFB6elCYTF3cNaDJfzW5MgDVu+U9telFri3s4YPcui1b0zZhmbMx0GWNT6UcZXwJkmhlwXAxaulV/iZoGcjITB+Jd2EaxUL9q66C1ibVu+ZNy2beS0gKDSS/XWgcdxS3iUV1lXQoDdzC3lmVDBAYJHaluI4vi0fJZe1ccW4ZrilmidGj4RJ60akB2t7GWLxtq0c16/mZLeY2RcD/CfgB6dNt6A4V4je8HZcIxtGQi3FzCXO4c9JnfageEeFbjy9xLd9rzauSVRDrIXLAOv0ohMc1x1w9u+Vw6gg3yhCrlmfLnSAREmq0FSrZbjhisarWBAtrlVyilLilSMy6GHAI3FQxXhjE2GP7viBduXFkOXhwLY0VfSCdu1XYnieYZbKHGW7RTzL1tsrE65gFET3J21oa65dkxGIMIvMiohR11EIIgnl6nerbfspV6GF7CX8Dh/MtrmxOIZRcJIy5zsVI0WkP/AAi0M2INy7eEs4WGzMTonmTM15xbioablkXThgSQ1wPAcbOD0M/KaZ4HiIa0gtsbd4LLNd3uRq0J83LMN0FVsvjaFfF8NdsqMPedcNYPNbQjOwOhkMNVk7zVeK4oSllLl9AnMpvIsuoEDTJuCO9AeLMOi5bwLtn3z80dsrHYR0rNjFC4AMoJBMCIMdj3pkU3stpM+5+A/FSYpDYzh7tiRm2zoNFb3jetUy1+fv2f8fTC45LlwOV1UBehfQe412r9CGuhik2tmDNDtkUNUZq4rUCtNFEK9qQFdUIfl9LLNJkljvrX03h3D2Nq0QAeVZ79qzHAPCzuwa4Mq6cvU19A/wAQGHSAOXcZdTr0ri9ThlkS+jsrqO21EpsYIq2fT27Udetg2muggxsB7xJpLjOOPcEW0PvGv2pzwPBm5hikw4J3IBYNr+B6Vzfxm7aD8vDZkeJcWcgyxn0pfYKwGc5j2GtNMfwohiDPahMPg8kx19vzooSUVTWze5JrQFjLL3W1GUDYaaV7bwSrPcbUXexVu2Je4ogd5P4UBf8AFH/x7WZv5nHL9BTIrLkeloS88Yqg4G3ZU3LsAD4V+YnvFIsfx43mLE6DZQelLcTYv37nmXpeekxA/wAo6RTXAcJsspIXoeuoNbo9PGHLtmKWVz2SwfEkw6q6rmJYlJG8/ECfStFwri9w4cNaGTPdKlgQTlggqVbfT8qyHCrANgZsuhlWBOZTO8CtNwfluWlJzK1wi4wygM2U5WjaDtUyRQKY2xNq4bKo0/wFiEylm/ywfmggmK9v4HzmF26RkQgWBrHIJYuvfprQmJwzXLT3XVgPOARQ3wZNCYHwzrBNeYsW71lFS62HVMzKGluYmMxZjzAntSkq0WH4G/aVfOe1lvKpZv5DrAIRhlIOm2s0ybxBbw6qr4bRnW5cKbqDqpNvUuBOw0FZLHi7iP4TuAQcrE5pJVQxBUaRttVuOt2cJiCguXnFtAXKSGlolDPy0a1yLcb4CuOYrPauXLd68UZ1FmyBAKqeZym6iZ0FF8SxdlMPYuWrN3JHlFSHyZSIcFTygT+dUcQ8RWgiFMOXsrcAVtLZ25rTfzQfm60nxHi3E3PNViqW7kAppkUA7KB+dERWM+N4QWbYuNfNo3FPlqmUBV2yH+blis//AIpetcty75qIVyxlYnTTmB6dqFxuLNxwXbS2MtsE6QN9NaIODCrcBcAsFyJkMOGI0UtswNXFaCuhrZ44Hw7i+7i3cLFAFAmYkDfrS7ifE79lkaS3la2zlzZQQAcze0iqMVxIuqWWXltFlVWIlmXSIXaJmh7GPTO9u0WgrlOpymNS2vbYVai16BPOJ8dbFRbClbZIliJMgaAdKVXLXPOYC3MTIB03ECirGNKDQKyoTln5j0Yr1pfikGRXJlm1yjQCfTvvWiCSKbNH4O4WuKxdoZGGe4MoiBlWCWnvpNfokj+96/P/AID46LWLt3rubJaVwAg6lYA171u7njy7iSQo8tOy/F9W/QVPPDEnfImeOWRo3eK4natGHuKp7SJ+1K8Z4ssptLGseOH3LzEwVXod59TOpp3geBWbe6ZmAGrHT7VjydfN6joaunhD+nZW/jozpAHaK6mRw6/+za/0iurL+Rm/2HWP/Jnz/DICiTG9cTBlgDodJj2IqC2z3nWYiB7x1q0RoSDOwH+9aJZJSZSilwErhlILF9cs7euwpZffzFdAYVtM0c2nVexoxUDekbCCSf6VwWdTBid9NR3oSzLcVtXgEtK3NccKtwaGAJOZehqFzwrcj+Mz/flP2rY4Lhwa4rROpIjYEiJ+1P7uDVgARIHQ60a2ypZKVHyyx4UsrsuvrrRgwCrpl66RW0xXh5W+E5TS294auicuU1bbB7kZe7hRHSRSu3a8i6G08szm71sG4Bd62zPoBFB8U8Outs8hEdemu8maidOy1XB89uNbS+ChHlOSAZkAGYJHcUbwi4ADqS6ZlaDEiZVp9BS3E8JCEggZSSJHQ1Ulq5h2iZU6yDp7+9a32yVIiTR9E4fxp1CqP4bH+IxBBBCrzFs3UmPaisFiFtZAyZypLKGXMTn5pUkRAOs1keHXic2ZgXDKQ0/KsaL9AZFbIYx3Ie2TkI1AgaHYqeg7iseTQyO0B4nA3izXVcq63c9lH+IBtHUHY6ULjsOt92Zi64hs1pUkEkrB166+tFXMNdFm4zsqS+YpmMKARyiP5qr4pxEYnEIkvaKSfMyw4JWMqz+ZoW38loy3FMTeVyl0k5IGVphdBtGm0CaAvXyB13kAbaUXx7Mtx1LFzI5+/v0pWMWqss6hTqPStEFa0W1RYVZoPzOxCmQIO5J7RRWMxxuW1u3RJByrzEAaxmFB238w3BbyrJzBm0yr2HvV+HTzMoU59+kLPp2ApzSSti2/SPcQUg+S3xTJHNJG8sdVkE+8UMywBd6FYEaAxpHvNNuF+HWHxNuSWVdtfWn2C8PaqqWix7QWjX8KRLqYRdLZfY/ZibaXbgAtWSNPigyfvpTXhfgm65m5M9h+pr6Zw/wVfIOfJaB6TmaPYbU7teELaLzPdaN4bL+Apcs+SSqKoBOEfZisH4bCgSm3qoH51ocGFtCBabXtB+0U+GEsLAyAkDqCxA96rfiVtOVLeUQTosRWNwf/AKYfmvhCy7xALINu4PcUDiOJoZEMB6a02biDuJOUehmaC4jeBnLbBYjpMfhVPFFbspZG3wLxxBP5nr2g4uD5P/rXUvtj8jrl8DZWBXNOpMCQSxA3MjYelRN6IhhJPUxBPX2FW3Mo+EQygFiC0Ee3f2qt7iHlflbUjKs7d63UZ7LMdaW2W/iSBlJJB36nSooTsRE67RIND3WW2quJa5ALBxCx199I+9W8OsG4cx2PUyNO0VT0Et8jrhwkloHaJjQQKPuCBIYgkjQamO3t61XhLUCQOgjTp1og2xodoP3nae+tFBUIm7ZIZYPeJMTXeasLqBmMATuew9a5yxjUAfNvr7DpVYJDMzFYnl02nSS3eiYKLlQHYjTQ66fal/iFFNpgwDKejTB96YqgXUjUV8+/aTxg5Vs22IdjBC9Qd6kvgOC3Yk4fwH94sZbYgSxEiYGYxr7Uqv8ADMrPbMMAdK3vhqwLFohoAVBOogmJ1FZbh4GJuPciBcuMR9TpQWzR6EnAeBi4zoScyGQPTuKdcKYq727gKFJjfXqGJ+YR0p9iPDq4c+cgIK7k7MOsAUzfg4vKJBMQQRuDuK0JLNH7EuXY/oRtaW6hZHcKy5SARLKepn1phxC0hDs1svbthRzfHIWD+EGKuTw2bakOgPVSwIE7wYqvCozrcYqwuOMuUmVEAiVHXpvWLJ+jpj4vu4MBxzEhLVzy4CMSACDmj9fesqNCJGmhIGs99+utfZ8Z4WW/btpeLgJ/IgDH0nt7VbZ8EWLpQLZdEtjKsKFidSzMfiNOxdVGKpKwpfZ8r4fwe5eulgkJIhcu46aCt5wzwHeaMqhF/wA2m++1fRcFwVLChbQVdNSVkk9yR3qeKssoHMWJ6CFH3ocssk91oQskVwIeH+DktDnOf0AIHvTgXRaWLaKB6H+lA43AXW2BLdjeilz+Hbu7uLY7FyT9KzVL0FcXyxviOKv/AJRPuaCucYY6QD7FhSS9w64CcpaB1La6dY6UBfvssDOTr0ND+/yXUPg1qccVFMo2u5Bkn760j4jxS1cBh7ix6ae1IWxFwahp7nrQuKusSJOp1P16Vb7mv2CSiuC3E8ZeeS4/5UN/iN9hBuPB/wA39KqCGaPw2DJ6VaXoN5KQEoeP/wBGvKfjh396V1H438CvyAzh+O8u55bkySebr3AB6DsKNtqmV1cLmbQSzAweuYduooXjOEz2pVgGWSsqQTPQ/oaW8M4vzLbuCCBEnT2VvX161rQvkY3rocKMzuUBE5RGn8oGuX3rScLtZQBJ0A1/Wll5wQZTlYCDMkN2DDcVncb4mvYO/mKyhAEGY9x2pbTsJbVH0cAb6SRv+tRZJJbMeggHTTsD3rKYT9o9i4BOZD15c0+xFHHx1hOj79yZou70B4p/BofM12PpsagsBOcddQYislj/ANpGFtCVJJG0SZrFca/aHiMY2Syptqxiev36VaTltF+L/Rr/ABj+0S1hs1u2S9w6QDtp1/lHp1rJeFsBcvXjfvSc2izM6x07Vf4e8GMdXAZiZLNsB7nenXE+O28EhS0Rcvd+i+s1JSSVR5GxjekQ8Wcc8q2MMsG6RDwIAnv6xRPhvhOVUUaTr19KR+HODPiLnnXSWJO57nrX0nAcO8vmkDQjf9aVpElS0hb4q0t5YnNuJ2kwPxpvwq/5S5QuZoG/wjTvvNVW+BobhuMWusTI/lWBGnerbt8WjMIp2lmk+2lUs8sa/UU0paJ3bTOebm10zcqD2QfrUBhBHO/0UR+VC3eIk6C6uYxoqSfuTSjE8XJJi9cMbxbAE9hWeX7O3sYl6To0qG0nykkbEiY9jUrnF1U/CxEdprG/4lfkwbkdJUa/SmOBuXom42/y9vejh33pElCPt2aBOPI3wyOkEEfjQ93iE9NjQGauNytqTrZncY+iTX2DSCQaruYhidTPodR9qre4TVQeg7UFwUYjA5mLFoJGogRQOI4TdIhLqz0GUD8abA1KmLBB+ivI0YvEcBvgywPuvNUrXDia2tupPhVcGdPUbip+KnwV52zK28Cqasan5rNpaWPUj9Kbf8Mwc2bON560baw6rtT8fTozyyNmdHAXbUsST611abSva1eFC7Pm1r9ol1QoZdFGXKwM+vN/WieKcQs3UBztacgEMRI9tOlbzFYFD8SqfSASdKW4rwrYuSWt7dpH2g1zPIvg6aSPn+E8SX7Byq4dRryklY7waZYnxSMTpcEmIjMSCPUGn58E4f5UOv8AmM1dh/DdmyOW0s9ZBNTvg3sjWtHzy7hQLkW3eD8oWYphgfDuJcZiAB2K6xW9w3l2v/RH/Tp+dMsPjLbmACD6inxeN6bFueRcHzK5wkW2i4gaNRNMMNxcWhC2VJHfQfYb19DvcIt3N1BoDEcNw9s6qCT0jc0nNB41blodjyqeq2Y4YvF4uVWcv8q8q/X0phw/wdbENfcs2+S38P1c1rcDw03IXIQvSNF+vem+F4LbtQW5iPt9q56c5v8AXQyeWMdC7hNgaeRZMDTMT2p5hcI3z5R6fF95qeJx6gbwAYMDvQz44AaVohBLl2Y5ylL0GswiJ1oLEKj5iUQgacwFUjFEtrsJoHEYmQSTlWdj+dFOcUqKhCRenE0GyKuXaI1oS3hldSScp1I+p0obHYxLYlediNz8K/eqbHF8z20VV31kzt7UhZl3UP8AE0rGCYMKe57146VczaV1qzmzEjQdJ3NbXoSgR1MbGKoW5IzbWxIZidZ7BarxmKFlWuG6JWOUSw1MRlGpoG/iosNiHa2otksigyHPYJoc2vWldzYVBoxIClxJC7+/61fgri3SQRGUT9DsY3rI3fD+KvnPcv8AlPdkrbWWEFc03CDFvSAK1uGW3YtqhLGEAZgACNJ1YyTrQtNK09hfTFfizzbVsGw4ZdmgHPr27VPw5ddrA8084J33yg6TNMlxltBNy+gIQsA0AHSRp1mlvCkTFZWJZ13ysDlkmQwiOu09qLFknH+ypRTVBtriNtnNsOpcCYEkjWmaWSADpr96RYq4i3LshLYgqLpYKwIM6dWp/h7wNlP4ikASX6HsR2G9aI9RtIVLFSsvs1HGYCRmXcbj9aItquRWBnNrptRdqt2OalwZWqM1lr2n1zhSsSZiekV1OBsTHU7z1H9aiMojYD0Mz9PSubUjXbSNiPSoeWBEKBGqgaR3rhHSORREanoNI3riTqBEj++te3F0gyc3SdagTrEbd/wqEKWWDBO+vT7V2GtFnAXcmP7/ABqTKAZ1k9N/+1VYC9lvLEyWEfTUxUW2kF6NxxW6tm3oBLcq6Des1h+DqpNy8xbWQP0Aq7HYsX7wDGVtgkSetB3WZt2HpI0Udh3NB1GVZcn0isWNxjXtjDE+JLdsRAUdB1+wqtfECMJ5zppplH40ovXUTpmPcxS3HcULRpAHekOchqxRGuL8S7hVn/qoK94kvDUKo7daSviR0O9Vtfneg7mxlJBV7iGIckm6RJ+XSvTnPxXGNCrdqfnnvQNBdzL/ACepYn3M0bwV1F5YgakfcUnbEV1jFFXDDdSD9v7NXj1JMGbuLRu3ePf8KV8RxqlltwrFuxK7HQT96Kx2JCqGk5WgkjoDvtQ9nUu9hEBUfPqWYgERNdDK7ZiirK+L4Z0TNatOAvxZBLETv6CgOCcetYi6iOwDjXlTff4iYy+te/8AiHiEIV7BSZEAGddOU1Q/FLKsFuwDIDwvOVMcpM6n1qo1Q5wa5NaOG2Q2YGGu/DsTAGg0G3rQvEbFhwMO7ZLjGWW05OkdzSXB37164nkp5SI6q7DmgTCqJ3EfnWgu8TtDFpbXKWHLJ132IaNwdx2qo0+BUk4vZkeOeEsr3Lluyt5bahcltjmBA1Zh1mOlT4J4gLYYjyWUAmQJHKo0g/FvpT3j2LD37Bh5QvmNtoBEaBiDJEik2Lxd1nysAqyDmgrKzO/WDRtpqg4P5Q6u+AbN60XvZ8zJIBeAhiRR2E4S+HVWKK6BQroNTHQg7Glz+MEdUyrcZg0ABZDdCc21aS1jP4LNcOQweUnXb+xVKSWmLl3UKbmJt2jlDKizyhuk7KPSnuEcEaEGOo2+lfGF4wL+LNxs3KYNuSRE9J2k19M8L8Ta75hKFFkZAd8ug2rT08nGdIVmgqs0wUV5UgRXV0qMVmMbE9Sw9iP1+9S86RMQd4BBrBWv2hkgFrQJHSdJiJq7B+N7TMHe2VfaRrXEcZfB2KRtXxA3b7GNTPfpQ7YzTWBJO/X2HasyPEdp2Lm44Q6ZSogEn4h1PsaJfj9gQcxJ2Gmw60DstQHLzHU9Trv6+gqrhGNL8QFqRFu2Y/5jrpWcxXitEX+Hmuaky5MT0+npQfBcSwdL/NnLhzA39I3psVW2W1SN6t0Kcx3aR7QTQ2Ox8+lVccaSt1ZyXeYDsfmX760ne4TWBpxk0xySkrJYrEzS93mrrlUTFRuyySmasocXfaq7uNVdWIA9TUUb4BkFM8VV5v8Af60s/wAVNwxZRrh9oWibXh+9eOW4YPKxCmFy9pHWnrp2+dCnkS4LjjUBicx7DejcNgbt3pkH4/WmGF8PrbIi0ZAIkkfcxT1eRVyQ0DXSfzp+PDFciJZGzuG4ebPkPPLsZ36jX3rrdhwWDXEQqAQTMtroJ2mq8RiSCrKvuNte2tHjLfQBhpofUEflTZRjPQCk4lGK4I1sree7kt7kAAFpE79STWY434Yz5rthFd3y5VzANLEy8DSB61rbfBLTM5upnnKVkkgRI+GaG0R38vJbCIgDhQWBPxLlO4A61mljlBpp6GwyCbw++Iwds2mWIfM5fRZ/5uwMVeMHj2fzj8SvzroqZG1L28ujab9avwls3VtYW+7t5zPdN4gahWlUQjSTv7CoDH37uIvYZHOpyeZbAjMBEGdEMRtv1o4xb2U5bsG4sjAm4l5LaSNWBZhJgwdtN6utzfIW7kxKgZVXMFIj5id9dNKQ8dwVzDKUuhpc5Vy65z30+Y9q84JifJdcwC3HkGVYFI6knSrcA+5tGkxV7ybiKsItvSFO0CdB113J7URicIMXkvu7S0LbVQMp1iT1NCXfDT3rouuXFk6sAwGbKN+8H8aLTxBat3ES2q6g5YIAXWek0mWRfygEmzMeJOHrafysgDiDbYaFtSCD31mtT4JuqwH8wEHePr60RgODJei85Jc5gpOsAmYg6b074PwwWlCqNtzETrNb+mi2+4RkmkqGAUmuq/LXV0+4yWz5Ff8ABlo6rJn23HT/AHoC54NXNqygz00gd27VJvF0nlt80aST9dBvXn+N37h5bR/0sTP9K46WT4OpUfkEv+FXHKBMjoe2tL14I/TP7/8AetFdwGOvEBUYDSTGTffevU8JY19GOUdy41+1MUMjB7ofJmk4SxIzq+h2OsfTamOGvph3LszEn5JnbaD8opzb/Z3d+a8okyfiam/Cv2eWLerzeb1EL/pG9MWCcinlhEs8KkYmxkvCFctlI3UzykUNxfhX7vcKMZjWYrY4fgxMCMqjXtt2FR8Q8LzEPEiIP6UWTpIyirFR6hp2fL8bjVXc0nvcXJ+BGY+1bjFcOQ9ACdp306RQi8NCn4SNpzaGfTtWDwQh9mrzNmUtcOxV1c2UosgTEb96Pw/hFWaLr8wgmZNaK1aDyC8jcI28rsfUVeAswYVWIMzqx6haaqjwhTk2D4HCDD/CCVPeB6TrsPSjVwtlWzwTn0gSQe59qru345dJfYspJ1MR9qPOAyAKjEDUGROkScvaqlyCeQESVnTUCdqjbMHXLzSRBy6dT6RRAsKwIBzrA6jvVuG4IrkubYUoDJMwVgmB71aJwZzzLivlVmNsEy0AgltRkPSBpTLC3WSGLb6QWH3PapPhoBykFXy+WsEEE9KKTg7REQCCCzAeuvf61S5I6YZh8YG61K7hbb/EoPfoaFw2BW2AoYOSpIKkESusR7VThuIhh1BG4PT3p8J+mKl9HWvCloMCSxQbKSeUncrroYqyx4fFqEtGLZZnJJOckmRJ/Cikxor397pniUge9oX+IeDDE5eW4MhkBHUfZjqKztzwA3mSCShHzXTmU+hHxe1bH96FeHGVXhSCWZogvD7hsi2bxBy5ZCjbaAO9DcI8I4fCwVUs4+ZzJ+2wog44jrQl/ikdd6LHiUNpC5ZGx2cVB03qy1iCOtZ/D4ozTOxemtMRY1HEXrqCD17RkCLHhwaEJbEbGBNGDgR/mA9hTVKlNEDbFg4KvVjVq8KtjpPuaONcagNgy4NBsoqwWwNgBVhFRNQsquCqriggg6zVziqmFUyGU43gjbbMoBAGk0nsISGYWmadcztAn09K2uMsI+j/APehsRwoEcu3bpWPw7bbNCm9IyIweQM0QWAkr320npVPA7OWGuBRlzRrIEfOAdpFN7+FTmD3HWSo5RO+m/SvLHBIBHmadAwkxGs+lY9miwPD4bz2F6yZLKQdfh10MdCa6+MT5b5rTIo2aQXJB1Hsf1qfkeW+ZL5VSMzOLcLl6AdD7HWrbN1zlWblzO2twkJlBHyrJBagkwlF+zsDwq6LeZ8wFwlwpA5esbSfantiyxlipkKFW3I1Gkse066GgcABFsBmuMJ5rjH7QNPrUrmI8i8EzibnMygEqoGzFie/TSjhpi5EsRiEZ8qlMy8zDcqscuvQzpXWMRGY5oJE8wJyosDXoJJNC4rh9+/czWriJbAIfMCZbpoDuKKXhCpC5pNxT5nNEgDr9qnbsq0U4HEuJuPaCoNA6ga9iF6CgsQgN/OBysoknr3NP8W9vyh5jAIsdSIAGkd6CsstwKZ0eCvaOmneiqmir0UXMMDqKHa0w6g/ejDcIJU7gx/vXMK6MUpK0Z2L2zen3qt2NMGt1WbFX2gixyTVfl0zOGrz92q+0gDbSKY4c14LFXW7dXRAkXK6uC15VkNkoqUV0V7RAEa6urpqFHldFdXVAiDCq2Sr4qMVRAO/hAwg/hVIwOVCqkn/AJvy9qYkVArQuKYSkZy/hQYUrzsYPlaQP8xO1S4jcU8jMgUAbmPeSDvFOTwtCDAyz1BP9ml97w4igQTqZM6zPeawTwSjtDo5ExHh8AcU78gW2MvlH4wVXssQpPrO9W8RtMquVk5QS2gMRtHcij8TgFtAsGbX4hMAjoNNqp80ZoAgKCSNxEf3qazNDe5i7DslsC5mgsAWI1MRtl6TS/FYBrguXfMJUy7Zl1VVjRRuTp0ovitqzda2q28rsVKmeUldi46x6U5x+E8qzzksdElYB5jqZPT0q1ZLEfDrhNmUuXrZdsxzIsR0nNsSPWi8Hw+6p0ctmjUwYHsNqYHgcKMlxlU7qNjl7/7UdwqQ8dCBHU6zqSabjgpypgzlSsDxnD0UKN231qi6gRhCltoM7GNiI2p7ccA8yg6xVq2V3yitC6eMvYryNIU3+HcgeOeOagslaZl0/Ck+OwuRtK2KCiqQu7ACleeXV5WuAqAg/lV75VXxUgtWQGFqpBKuIrzLUIeZa6pRXVCH/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9" descr="grains"/>
          <p:cNvPicPr>
            <a:picLocks noChangeAspect="1"/>
          </p:cNvPicPr>
          <p:nvPr/>
        </p:nvPicPr>
        <p:blipFill>
          <a:blip r:embed="rId2" cstate="print"/>
          <a:stretch>
            <a:fillRect/>
          </a:stretch>
        </p:blipFill>
        <p:spPr>
          <a:xfrm>
            <a:off x="4419600" y="0"/>
            <a:ext cx="1694678" cy="1657350"/>
          </a:xfrm>
          <a:prstGeom prst="rect">
            <a:avLst/>
          </a:prstGeom>
        </p:spPr>
      </p:pic>
      <p:pic>
        <p:nvPicPr>
          <p:cNvPr id="11" name="Picture 10" descr="rooted veggies.jpg"/>
          <p:cNvPicPr>
            <a:picLocks noChangeAspect="1"/>
          </p:cNvPicPr>
          <p:nvPr/>
        </p:nvPicPr>
        <p:blipFill>
          <a:blip r:embed="rId3" cstate="print"/>
          <a:stretch>
            <a:fillRect/>
          </a:stretch>
        </p:blipFill>
        <p:spPr>
          <a:xfrm>
            <a:off x="6705600" y="1600200"/>
            <a:ext cx="1828800" cy="1369835"/>
          </a:xfrm>
          <a:prstGeom prst="rect">
            <a:avLst/>
          </a:prstGeom>
        </p:spPr>
      </p:pic>
      <p:pic>
        <p:nvPicPr>
          <p:cNvPr id="12" name="Picture 11" descr="cabbage.jpg"/>
          <p:cNvPicPr>
            <a:picLocks noChangeAspect="1"/>
          </p:cNvPicPr>
          <p:nvPr/>
        </p:nvPicPr>
        <p:blipFill>
          <a:blip r:embed="rId4" cstate="print"/>
          <a:stretch>
            <a:fillRect/>
          </a:stretch>
        </p:blipFill>
        <p:spPr>
          <a:xfrm>
            <a:off x="6629400" y="228600"/>
            <a:ext cx="1766888" cy="1323461"/>
          </a:xfrm>
          <a:prstGeom prst="rect">
            <a:avLst/>
          </a:prstGeom>
        </p:spPr>
      </p:pic>
      <p:sp>
        <p:nvSpPr>
          <p:cNvPr id="13" name="TextBox 12"/>
          <p:cNvSpPr txBox="1"/>
          <p:nvPr/>
        </p:nvSpPr>
        <p:spPr>
          <a:xfrm>
            <a:off x="0" y="5288340"/>
            <a:ext cx="3657600" cy="1569660"/>
          </a:xfrm>
          <a:prstGeom prst="rect">
            <a:avLst/>
          </a:prstGeom>
          <a:noFill/>
        </p:spPr>
        <p:txBody>
          <a:bodyPr wrap="square" rtlCol="0">
            <a:spAutoFit/>
          </a:bodyPr>
          <a:lstStyle/>
          <a:p>
            <a:r>
              <a:rPr lang="en-US" sz="2400" dirty="0" smtClean="0"/>
              <a:t>--They also eat some Italian foods. Such as gelato, sherbet, some pastas and pastries. </a:t>
            </a:r>
            <a:endParaRPr lang="en-US" sz="2400" dirty="0"/>
          </a:p>
        </p:txBody>
      </p:sp>
      <p:pic>
        <p:nvPicPr>
          <p:cNvPr id="15" name="Picture 14" descr="geleto.jpg"/>
          <p:cNvPicPr>
            <a:picLocks noChangeAspect="1"/>
          </p:cNvPicPr>
          <p:nvPr/>
        </p:nvPicPr>
        <p:blipFill>
          <a:blip r:embed="rId5" cstate="print"/>
          <a:stretch>
            <a:fillRect/>
          </a:stretch>
        </p:blipFill>
        <p:spPr>
          <a:xfrm>
            <a:off x="228600" y="2667000"/>
            <a:ext cx="2286000" cy="1292087"/>
          </a:xfrm>
          <a:prstGeom prst="rect">
            <a:avLst/>
          </a:prstGeom>
        </p:spPr>
      </p:pic>
      <p:pic>
        <p:nvPicPr>
          <p:cNvPr id="16" name="Picture 15" descr="pasties.jpg"/>
          <p:cNvPicPr>
            <a:picLocks noChangeAspect="1"/>
          </p:cNvPicPr>
          <p:nvPr/>
        </p:nvPicPr>
        <p:blipFill>
          <a:blip r:embed="rId6" cstate="print"/>
          <a:stretch>
            <a:fillRect/>
          </a:stretch>
        </p:blipFill>
        <p:spPr>
          <a:xfrm>
            <a:off x="1905000" y="3962400"/>
            <a:ext cx="1752600" cy="1403476"/>
          </a:xfrm>
          <a:prstGeom prst="rect">
            <a:avLst/>
          </a:prstGeom>
        </p:spPr>
      </p:pic>
      <p:sp>
        <p:nvSpPr>
          <p:cNvPr id="17" name="TextBox 16"/>
          <p:cNvSpPr txBox="1"/>
          <p:nvPr/>
        </p:nvSpPr>
        <p:spPr>
          <a:xfrm>
            <a:off x="4038600" y="3581400"/>
            <a:ext cx="3048000" cy="1938992"/>
          </a:xfrm>
          <a:prstGeom prst="rect">
            <a:avLst/>
          </a:prstGeom>
          <a:noFill/>
        </p:spPr>
        <p:txBody>
          <a:bodyPr wrap="square" rtlCol="0">
            <a:spAutoFit/>
          </a:bodyPr>
          <a:lstStyle/>
          <a:p>
            <a:r>
              <a:rPr lang="en-US" sz="2400" dirty="0" smtClean="0"/>
              <a:t>--They </a:t>
            </a:r>
            <a:r>
              <a:rPr lang="en-US" sz="2400" dirty="0" err="1" smtClean="0"/>
              <a:t>aslo</a:t>
            </a:r>
            <a:r>
              <a:rPr lang="en-US" sz="2400" dirty="0" smtClean="0"/>
              <a:t> </a:t>
            </a:r>
            <a:r>
              <a:rPr lang="en-US" sz="2400" dirty="0" err="1" smtClean="0"/>
              <a:t>commenly</a:t>
            </a:r>
            <a:r>
              <a:rPr lang="en-US" sz="2400" dirty="0" smtClean="0"/>
              <a:t> eat a </a:t>
            </a:r>
            <a:r>
              <a:rPr lang="en-US" sz="2400" dirty="0" err="1" smtClean="0"/>
              <a:t>Salat</a:t>
            </a:r>
            <a:r>
              <a:rPr lang="en-US" sz="2400" dirty="0" smtClean="0"/>
              <a:t> Olivier (Russian Salad). That was influenced by a French chief.</a:t>
            </a:r>
            <a:endParaRPr lang="en-US" sz="2400" dirty="0"/>
          </a:p>
        </p:txBody>
      </p:sp>
      <p:pic>
        <p:nvPicPr>
          <p:cNvPr id="18" name="Picture 17" descr="russian salad.jpg"/>
          <p:cNvPicPr>
            <a:picLocks noChangeAspect="1"/>
          </p:cNvPicPr>
          <p:nvPr/>
        </p:nvPicPr>
        <p:blipFill>
          <a:blip r:embed="rId7" cstate="print"/>
          <a:stretch>
            <a:fillRect/>
          </a:stretch>
        </p:blipFill>
        <p:spPr>
          <a:xfrm>
            <a:off x="6705600" y="4953000"/>
            <a:ext cx="2238080" cy="1676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428167" y="1470551"/>
            <a:ext cx="4266856" cy="355002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295399"/>
          </a:xfrm>
        </p:spPr>
        <p:txBody>
          <a:bodyPr/>
          <a:lstStyle/>
          <a:p>
            <a:r>
              <a:rPr lang="en-US" dirty="0" smtClean="0"/>
              <a:t>Mealtime Customs </a:t>
            </a:r>
            <a:r>
              <a:rPr lang="en-US" smtClean="0"/>
              <a:t>or Patterns</a:t>
            </a:r>
            <a:endParaRPr lang="en-US" dirty="0"/>
          </a:p>
        </p:txBody>
      </p:sp>
      <p:sp>
        <p:nvSpPr>
          <p:cNvPr id="3" name="Subtitle 2"/>
          <p:cNvSpPr>
            <a:spLocks noGrp="1"/>
          </p:cNvSpPr>
          <p:nvPr>
            <p:ph type="subTitle" idx="1"/>
          </p:nvPr>
        </p:nvSpPr>
        <p:spPr>
          <a:xfrm>
            <a:off x="1219200" y="5715000"/>
            <a:ext cx="6400800" cy="990600"/>
          </a:xfrm>
        </p:spPr>
        <p:txBody>
          <a:bodyPr>
            <a:normAutofit/>
          </a:bodyPr>
          <a:lstStyle/>
          <a:p>
            <a:r>
              <a:rPr lang="en-US" dirty="0" smtClean="0"/>
              <a:t>Breakfast between 7:00 and 8:00 </a:t>
            </a:r>
            <a:endParaRPr lang="en-US" dirty="0"/>
          </a:p>
        </p:txBody>
      </p:sp>
      <p:pic>
        <p:nvPicPr>
          <p:cNvPr id="4" name="Picture 3" descr="kasha.jpg"/>
          <p:cNvPicPr>
            <a:picLocks noChangeAspect="1"/>
          </p:cNvPicPr>
          <p:nvPr/>
        </p:nvPicPr>
        <p:blipFill>
          <a:blip r:embed="rId2" cstate="print"/>
          <a:stretch>
            <a:fillRect/>
          </a:stretch>
        </p:blipFill>
        <p:spPr>
          <a:xfrm rot="463545">
            <a:off x="503631" y="1694397"/>
            <a:ext cx="3886200" cy="3220508"/>
          </a:xfrm>
          <a:prstGeom prst="rect">
            <a:avLst/>
          </a:prstGeom>
        </p:spPr>
      </p:pic>
      <p:pic>
        <p:nvPicPr>
          <p:cNvPr id="5" name="Picture 4" descr="cereal.jpg"/>
          <p:cNvPicPr>
            <a:picLocks noChangeAspect="1"/>
          </p:cNvPicPr>
          <p:nvPr/>
        </p:nvPicPr>
        <p:blipFill>
          <a:blip r:embed="rId3" cstate="print"/>
          <a:stretch>
            <a:fillRect/>
          </a:stretch>
        </p:blipFill>
        <p:spPr>
          <a:xfrm>
            <a:off x="5257800" y="2362200"/>
            <a:ext cx="3532188" cy="2260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Lunch</a:t>
            </a:r>
            <a:endParaRPr lang="en-US" dirty="0"/>
          </a:p>
        </p:txBody>
      </p:sp>
      <p:sp>
        <p:nvSpPr>
          <p:cNvPr id="3" name="Content Placeholder 2"/>
          <p:cNvSpPr>
            <a:spLocks noGrp="1"/>
          </p:cNvSpPr>
          <p:nvPr>
            <p:ph idx="1"/>
          </p:nvPr>
        </p:nvSpPr>
        <p:spPr/>
        <p:txBody>
          <a:bodyPr/>
          <a:lstStyle/>
          <a:p>
            <a:r>
              <a:rPr lang="en-US" dirty="0" smtClean="0"/>
              <a:t>Consists of salad, salted meats , or poached fish served with vodka. </a:t>
            </a:r>
          </a:p>
          <a:p>
            <a:r>
              <a:rPr lang="en-US" dirty="0" smtClean="0"/>
              <a:t>Lunch is eaten around mid-day.</a:t>
            </a:r>
          </a:p>
          <a:p>
            <a:pPr>
              <a:buNone/>
            </a:pPr>
            <a:r>
              <a:rPr lang="en-US" dirty="0" smtClean="0"/>
              <a:t> </a:t>
            </a:r>
            <a:endParaRPr lang="en-US" dirty="0"/>
          </a:p>
        </p:txBody>
      </p:sp>
      <p:pic>
        <p:nvPicPr>
          <p:cNvPr id="4" name="Picture 3" descr="fish.jpg"/>
          <p:cNvPicPr>
            <a:picLocks noChangeAspect="1"/>
          </p:cNvPicPr>
          <p:nvPr/>
        </p:nvPicPr>
        <p:blipFill>
          <a:blip r:embed="rId2" cstate="print"/>
          <a:stretch>
            <a:fillRect/>
          </a:stretch>
        </p:blipFill>
        <p:spPr>
          <a:xfrm>
            <a:off x="2743200" y="3657600"/>
            <a:ext cx="3887084" cy="2911561"/>
          </a:xfrm>
          <a:prstGeom prst="rect">
            <a:avLst/>
          </a:prstGeom>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Dinner</a:t>
            </a:r>
            <a:endParaRPr lang="en-US" dirty="0"/>
          </a:p>
        </p:txBody>
      </p:sp>
      <p:sp>
        <p:nvSpPr>
          <p:cNvPr id="3" name="Content Placeholder 2"/>
          <p:cNvSpPr>
            <a:spLocks noGrp="1"/>
          </p:cNvSpPr>
          <p:nvPr>
            <p:ph idx="1"/>
          </p:nvPr>
        </p:nvSpPr>
        <p:spPr/>
        <p:txBody>
          <a:bodyPr/>
          <a:lstStyle/>
          <a:p>
            <a:r>
              <a:rPr lang="en-US" dirty="0" smtClean="0"/>
              <a:t>Small appetizers of vodka also includes Caviar, Soup and Salads, Bread, Fish, and Vegetables.</a:t>
            </a:r>
          </a:p>
          <a:p>
            <a:r>
              <a:rPr lang="en-US" dirty="0" smtClean="0"/>
              <a:t>It is eaten from 6-8 PM</a:t>
            </a:r>
          </a:p>
        </p:txBody>
      </p:sp>
      <p:pic>
        <p:nvPicPr>
          <p:cNvPr id="4" name="Picture 3" descr="sturgeon_caviar.jpg"/>
          <p:cNvPicPr>
            <a:picLocks noChangeAspect="1"/>
          </p:cNvPicPr>
          <p:nvPr/>
        </p:nvPicPr>
        <p:blipFill>
          <a:blip r:embed="rId2" cstate="print"/>
          <a:stretch>
            <a:fillRect/>
          </a:stretch>
        </p:blipFill>
        <p:spPr>
          <a:xfrm>
            <a:off x="3429000" y="3962400"/>
            <a:ext cx="4419600" cy="2762250"/>
          </a:xfrm>
          <a:prstGeom prst="rect">
            <a:avLst/>
          </a:prstGeom>
        </p:spPr>
      </p:pic>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685799" y="228600"/>
            <a:ext cx="7772039" cy="1218960"/>
          </a:xfrm>
          <a:solidFill>
            <a:srgbClr val="FFFFCC"/>
          </a:solidFill>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a:t>Unique Foods</a:t>
            </a:r>
          </a:p>
        </p:txBody>
      </p:sp>
      <p:sp>
        <p:nvSpPr>
          <p:cNvPr id="3" name="Subtitle 2"/>
          <p:cNvSpPr/>
          <p:nvPr/>
        </p:nvSpPr>
        <p:spPr>
          <a:xfrm>
            <a:off x="1371599" y="3886200"/>
            <a:ext cx="6400440" cy="175211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1440" tIns="91440" rIns="91440" bIns="4572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p:txBody>
      </p:sp>
      <p:sp>
        <p:nvSpPr>
          <p:cNvPr id="4" name="TextBox 3"/>
          <p:cNvSpPr txBox="1"/>
          <p:nvPr/>
        </p:nvSpPr>
        <p:spPr>
          <a:xfrm>
            <a:off x="457200" y="2057400"/>
            <a:ext cx="3200400" cy="2397240"/>
          </a:xfrm>
          <a:prstGeom prst="rect">
            <a:avLst/>
          </a:prstGeom>
          <a:no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Lucida Sans Unicode" pitchFamily="2"/>
                <a:cs typeface="Mangal" pitchFamily="2"/>
              </a:rPr>
              <a:t>Bliny is a traditional Russian dish that is eaten in great amount during Maslyanitsa (the Russian equivalent of Mardi Gras). Bliny's are Russian Pancakes.</a:t>
            </a:r>
          </a:p>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p:txBody>
      </p:sp>
      <p:pic>
        <p:nvPicPr>
          <p:cNvPr id="5" name="Picture 4"/>
          <p:cNvPicPr>
            <a:picLocks noChangeAspect="1"/>
          </p:cNvPicPr>
          <p:nvPr/>
        </p:nvPicPr>
        <p:blipFill>
          <a:blip r:embed="rId3" cstate="print">
            <a:alphaModFix/>
            <a:lum/>
          </a:blip>
          <a:srcRect l="9772" t="5246" r="9772" b="5246"/>
          <a:stretch>
            <a:fillRect/>
          </a:stretch>
        </p:blipFill>
        <p:spPr>
          <a:xfrm>
            <a:off x="457200" y="4151880"/>
            <a:ext cx="2057400" cy="1563119"/>
          </a:xfrm>
          <a:prstGeom prst="rect">
            <a:avLst/>
          </a:prstGeom>
          <a:noFill/>
          <a:ln>
            <a:noFill/>
          </a:ln>
        </p:spPr>
      </p:pic>
      <p:sp>
        <p:nvSpPr>
          <p:cNvPr id="6" name="TextBox 5"/>
          <p:cNvSpPr txBox="1"/>
          <p:nvPr/>
        </p:nvSpPr>
        <p:spPr>
          <a:xfrm>
            <a:off x="5486399" y="2057400"/>
            <a:ext cx="3429000" cy="859320"/>
          </a:xfrm>
          <a:prstGeom prst="rect">
            <a:avLst/>
          </a:prstGeom>
          <a:no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Lucida Sans Unicode" pitchFamily="2"/>
                <a:cs typeface="Mangal" pitchFamily="2"/>
              </a:rPr>
              <a:t>Sharlotka is Russian Apple Cake. It is usually eaten at the end of the forth meal.</a:t>
            </a:r>
          </a:p>
        </p:txBody>
      </p:sp>
      <p:pic>
        <p:nvPicPr>
          <p:cNvPr id="7" name="Picture 6"/>
          <p:cNvPicPr>
            <a:picLocks noChangeAspect="1"/>
          </p:cNvPicPr>
          <p:nvPr/>
        </p:nvPicPr>
        <p:blipFill>
          <a:blip r:embed="rId4" cstate="print">
            <a:alphaModFix/>
            <a:lum/>
          </a:blip>
          <a:srcRect/>
          <a:stretch>
            <a:fillRect/>
          </a:stretch>
        </p:blipFill>
        <p:spPr>
          <a:xfrm>
            <a:off x="5715000" y="3200400"/>
            <a:ext cx="3169440" cy="2396519"/>
          </a:xfrm>
          <a:prstGeom prst="rect">
            <a:avLst/>
          </a:prstGeom>
          <a:noFill/>
          <a:ln>
            <a:noFill/>
          </a:ln>
        </p:spPr>
      </p:pic>
      <p:sp>
        <p:nvSpPr>
          <p:cNvPr id="8" name="TextBox 7"/>
          <p:cNvSpPr txBox="1"/>
          <p:nvPr/>
        </p:nvSpPr>
        <p:spPr>
          <a:xfrm>
            <a:off x="2971800" y="5486399"/>
            <a:ext cx="3200400" cy="859320"/>
          </a:xfrm>
          <a:prstGeom prst="rect">
            <a:avLst/>
          </a:prstGeom>
          <a:noFill/>
          <a:ln>
            <a:noFill/>
          </a:ln>
        </p:spPr>
        <p:txBody>
          <a:bodyPr vert="horz" lIns="90000" tIns="45000" rIns="90000" bIns="45000"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r>
              <a:rPr lang="en-US" sz="1800" b="0" i="0" u="none" strike="noStrike" kern="1200">
                <a:ln>
                  <a:noFill/>
                </a:ln>
                <a:latin typeface="Arial" pitchFamily="18"/>
                <a:ea typeface="Lucida Sans Unicode" pitchFamily="2"/>
                <a:cs typeface="Mangal" pitchFamily="2"/>
              </a:rPr>
              <a:t>Borscht is Russian Beet Soup. This soup is loved by Russians.</a:t>
            </a:r>
          </a:p>
        </p:txBody>
      </p:sp>
      <p:pic>
        <p:nvPicPr>
          <p:cNvPr id="9" name="Picture 8"/>
          <p:cNvPicPr>
            <a:picLocks noChangeAspect="1"/>
          </p:cNvPicPr>
          <p:nvPr/>
        </p:nvPicPr>
        <p:blipFill>
          <a:blip r:embed="rId5" cstate="print">
            <a:alphaModFix/>
            <a:lum/>
          </a:blip>
          <a:srcRect/>
          <a:stretch>
            <a:fillRect/>
          </a:stretch>
        </p:blipFill>
        <p:spPr>
          <a:xfrm>
            <a:off x="2848320" y="3296160"/>
            <a:ext cx="2638080" cy="1733039"/>
          </a:xfrm>
          <a:prstGeom prst="rect">
            <a:avLst/>
          </a:prstGeom>
          <a:noFill/>
          <a:ln>
            <a:noFill/>
          </a:ln>
        </p:spPr>
      </p:pic>
      <p:sp>
        <p:nvSpPr>
          <p:cNvPr id="10" name="Straight Connector 9"/>
          <p:cNvSpPr/>
          <p:nvPr/>
        </p:nvSpPr>
        <p:spPr>
          <a:xfrm flipV="1">
            <a:off x="3657600" y="5029200"/>
            <a:ext cx="0" cy="457199"/>
          </a:xfrm>
          <a:prstGeom prst="line">
            <a:avLst/>
          </a:prstGeom>
          <a:noFill/>
          <a:ln w="0">
            <a:solidFill>
              <a:srgbClr val="000000"/>
            </a:solidFill>
            <a:prstDash val="solid"/>
            <a:tailEnd type="arrow"/>
          </a:ln>
        </p:spPr>
        <p:txBody>
          <a:bodyPr vert="horz" lIns="90000" tIns="45000" rIns="90000" bIns="45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p:txBody>
      </p:sp>
      <p:sp>
        <p:nvSpPr>
          <p:cNvPr id="11" name="Straight Connector 10"/>
          <p:cNvSpPr/>
          <p:nvPr/>
        </p:nvSpPr>
        <p:spPr>
          <a:xfrm>
            <a:off x="8229600" y="2514600"/>
            <a:ext cx="0" cy="685800"/>
          </a:xfrm>
          <a:prstGeom prst="line">
            <a:avLst/>
          </a:prstGeom>
          <a:noFill/>
          <a:ln w="0">
            <a:solidFill>
              <a:srgbClr val="000000"/>
            </a:solidFill>
            <a:prstDash val="solid"/>
            <a:tailEnd type="arrow"/>
          </a:ln>
        </p:spPr>
        <p:txBody>
          <a:bodyPr vert="horz" lIns="90000" tIns="45000" rIns="90000" bIns="45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p:txBody>
      </p:sp>
      <p:sp>
        <p:nvSpPr>
          <p:cNvPr id="12" name="Straight Connector 11"/>
          <p:cNvSpPr/>
          <p:nvPr/>
        </p:nvSpPr>
        <p:spPr>
          <a:xfrm>
            <a:off x="1143000" y="3657600"/>
            <a:ext cx="0" cy="457200"/>
          </a:xfrm>
          <a:prstGeom prst="line">
            <a:avLst/>
          </a:prstGeom>
          <a:noFill/>
          <a:ln w="0">
            <a:solidFill>
              <a:srgbClr val="000000"/>
            </a:solidFill>
            <a:prstDash val="solid"/>
            <a:tailEnd type="arrow"/>
          </a:ln>
        </p:spPr>
        <p:txBody>
          <a:bodyPr vert="horz" lIns="90000" tIns="45000" rIns="90000" bIns="45000" anchor="ctr" anchorCtr="1"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p:txBody>
      </p:sp>
      <p:sp>
        <p:nvSpPr>
          <p:cNvPr id="13" name="Freeform 12"/>
          <p:cNvSpPr/>
          <p:nvPr/>
        </p:nvSpPr>
        <p:spPr>
          <a:xfrm>
            <a:off x="228600" y="228600"/>
            <a:ext cx="1371599" cy="1371599"/>
          </a:xfrm>
          <a:custGeom>
            <a:avLst>
              <a:gd name="f0" fmla="val 17520"/>
            </a:avLst>
            <a:gdLst>
              <a:gd name="f1" fmla="val 10800000"/>
              <a:gd name="f2" fmla="val 5400000"/>
              <a:gd name="f3" fmla="val 180"/>
              <a:gd name="f4" fmla="val w"/>
              <a:gd name="f5" fmla="val h"/>
              <a:gd name="f6" fmla="*/ 5419351 1 1725033"/>
              <a:gd name="f7" fmla="val -2147483647"/>
              <a:gd name="f8" fmla="val 2147483647"/>
              <a:gd name="f9" fmla="val 15510"/>
              <a:gd name="f10" fmla="val 17520"/>
              <a:gd name="f11" fmla="*/ 10800 10800 1"/>
              <a:gd name="f12" fmla="+- 0 0 0"/>
              <a:gd name="f13" fmla="+- 0 0 360"/>
              <a:gd name="f14" fmla="val 10800"/>
              <a:gd name="f15" fmla="*/ 1165 1165 1"/>
              <a:gd name="f16" fmla="val 1165"/>
              <a:gd name="f17" fmla="val 4870"/>
              <a:gd name="f18" fmla="val 8680"/>
              <a:gd name="f19" fmla="val 12920"/>
              <a:gd name="f20" fmla="val 16730"/>
              <a:gd name="f21" fmla="*/ f4 1 21600"/>
              <a:gd name="f22" fmla="*/ f5 1 21600"/>
              <a:gd name="f23" fmla="pin 15510 f0 17520"/>
              <a:gd name="f24" fmla="*/ 0 f6 1"/>
              <a:gd name="f25" fmla="*/ f12 f1 1"/>
              <a:gd name="f26" fmla="*/ f13 f1 1"/>
              <a:gd name="f27" fmla="+- f23 0 15510"/>
              <a:gd name="f28" fmla="*/ 10800 f21 1"/>
              <a:gd name="f29" fmla="*/ f23 f22 1"/>
              <a:gd name="f30" fmla="*/ 3163 f21 1"/>
              <a:gd name="f31" fmla="*/ 18437 f21 1"/>
              <a:gd name="f32" fmla="*/ 18437 f22 1"/>
              <a:gd name="f33" fmla="*/ 3163 f22 1"/>
              <a:gd name="f34" fmla="*/ f24 1 f3"/>
              <a:gd name="f35" fmla="*/ f25 1 f3"/>
              <a:gd name="f36" fmla="*/ f26 1 f3"/>
              <a:gd name="f37" fmla="*/ 0 f22 1"/>
              <a:gd name="f38" fmla="*/ 0 f21 1"/>
              <a:gd name="f39" fmla="*/ 10800 f22 1"/>
              <a:gd name="f40" fmla="*/ 21600 f22 1"/>
              <a:gd name="f41" fmla="*/ 21600 f21 1"/>
              <a:gd name="f42" fmla="+- 17520 0 f27"/>
              <a:gd name="f43" fmla="+- 15510 f27 0"/>
              <a:gd name="f44" fmla="+- 0 0 f34"/>
              <a:gd name="f45" fmla="+- f35 0 f2"/>
              <a:gd name="f46" fmla="+- f36 0 f2"/>
              <a:gd name="f47" fmla="*/ f44 f1 1"/>
              <a:gd name="f48" fmla="+- f46 0 f45"/>
              <a:gd name="f49" fmla="*/ f47 1 f6"/>
              <a:gd name="f50" fmla="+- f49 0 f2"/>
              <a:gd name="f51" fmla="cos 1 f50"/>
              <a:gd name="f52" fmla="sin 1 f50"/>
              <a:gd name="f53" fmla="+- 0 0 f51"/>
              <a:gd name="f54" fmla="+- 0 0 f52"/>
              <a:gd name="f55" fmla="*/ 10800 f53 1"/>
              <a:gd name="f56" fmla="*/ 10800 f54 1"/>
              <a:gd name="f57" fmla="*/ 1165 f53 1"/>
              <a:gd name="f58" fmla="*/ 1165 f54 1"/>
              <a:gd name="f59" fmla="*/ f55 f55 1"/>
              <a:gd name="f60" fmla="*/ f56 f56 1"/>
              <a:gd name="f61" fmla="*/ f57 f57 1"/>
              <a:gd name="f62" fmla="*/ f58 f58 1"/>
              <a:gd name="f63" fmla="+- f59 f60 0"/>
              <a:gd name="f64" fmla="+- f61 f62 0"/>
              <a:gd name="f65" fmla="sqrt f63"/>
              <a:gd name="f66" fmla="sqrt f64"/>
              <a:gd name="f67" fmla="*/ f11 1 f65"/>
              <a:gd name="f68" fmla="*/ f15 1 f66"/>
              <a:gd name="f69" fmla="*/ f53 f67 1"/>
              <a:gd name="f70" fmla="*/ f54 f67 1"/>
              <a:gd name="f71" fmla="*/ f53 f68 1"/>
              <a:gd name="f72" fmla="*/ f54 f68 1"/>
              <a:gd name="f73" fmla="+- 10800 0 f69"/>
              <a:gd name="f74" fmla="+- 10800 0 f70"/>
              <a:gd name="f75" fmla="+- 7305 0 f71"/>
              <a:gd name="f76" fmla="+- 7515 0 f72"/>
              <a:gd name="f77" fmla="+- 14295 0 f71"/>
            </a:gdLst>
            <a:ahLst>
              <a:ahXY gdRefX="" minX="0" maxX="0" gdRefY="f0" minY="f9" maxY="f10">
                <a:pos x="f28" y="f29"/>
              </a:ahXY>
            </a:ahLst>
            <a:cxnLst>
              <a:cxn ang="3cd4">
                <a:pos x="hc" y="t"/>
              </a:cxn>
              <a:cxn ang="0">
                <a:pos x="r" y="vc"/>
              </a:cxn>
              <a:cxn ang="cd4">
                <a:pos x="hc" y="b"/>
              </a:cxn>
              <a:cxn ang="cd2">
                <a:pos x="l" y="vc"/>
              </a:cxn>
              <a:cxn ang="f45">
                <a:pos x="f28" y="f37"/>
              </a:cxn>
              <a:cxn ang="f45">
                <a:pos x="f30" y="f33"/>
              </a:cxn>
              <a:cxn ang="f45">
                <a:pos x="f38" y="f39"/>
              </a:cxn>
              <a:cxn ang="f45">
                <a:pos x="f30" y="f32"/>
              </a:cxn>
              <a:cxn ang="f45">
                <a:pos x="f28" y="f40"/>
              </a:cxn>
              <a:cxn ang="f45">
                <a:pos x="f31" y="f32"/>
              </a:cxn>
              <a:cxn ang="f45">
                <a:pos x="f41" y="f39"/>
              </a:cxn>
              <a:cxn ang="f45">
                <a:pos x="f31" y="f33"/>
              </a:cxn>
            </a:cxnLst>
            <a:rect l="f30" t="f33" r="f31" b="f32"/>
            <a:pathLst>
              <a:path w="21600" h="21600">
                <a:moveTo>
                  <a:pt x="f73" y="f74"/>
                </a:moveTo>
                <a:arcTo wR="f14" hR="f14" stAng="f45" swAng="f48"/>
                <a:close/>
              </a:path>
              <a:path w="21600" h="21600">
                <a:moveTo>
                  <a:pt x="f75" y="f76"/>
                </a:moveTo>
                <a:arcTo wR="f16" hR="f16" stAng="f45" swAng="f48"/>
                <a:close/>
              </a:path>
              <a:path w="21600" h="21600">
                <a:moveTo>
                  <a:pt x="f77" y="f76"/>
                </a:moveTo>
                <a:arcTo wR="f16" hR="f16" stAng="f45" swAng="f48"/>
                <a:close/>
              </a:path>
              <a:path w="21600" h="21600" fill="none">
                <a:moveTo>
                  <a:pt x="f17" y="f42"/>
                </a:moveTo>
                <a:cubicBezTo>
                  <a:pt x="f18" y="f43"/>
                  <a:pt x="f19" y="f43"/>
                  <a:pt x="f20" y="f42"/>
                </a:cubicBezTo>
              </a:path>
            </a:pathLst>
          </a:custGeom>
          <a:solidFill>
            <a:srgbClr val="FFD320"/>
          </a:solidFill>
          <a:ln w="0">
            <a:solidFill>
              <a:srgbClr val="000000"/>
            </a:solidFill>
            <a:prstDash val="solid"/>
          </a:ln>
        </p:spPr>
        <p:txBody>
          <a:bodyPr vert="horz"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Lucida Sans Unicode" pitchFamily="2"/>
              <a:cs typeface="Mangal" pitchFamily="2"/>
            </a:endParaRPr>
          </a:p>
        </p:txBody>
      </p:sp>
      <p:sp>
        <p:nvSpPr>
          <p:cNvPr id="14" name="Freeform 13"/>
          <p:cNvSpPr/>
          <p:nvPr/>
        </p:nvSpPr>
        <p:spPr>
          <a:xfrm>
            <a:off x="1828800" y="1143000"/>
            <a:ext cx="1143000" cy="914400"/>
          </a:xfrm>
          <a:custGeom>
            <a:avLst>
              <a:gd name="f0" fmla="val -7793"/>
              <a:gd name="f1" fmla="val 2490"/>
            </a:avLst>
            <a:gdLst>
              <a:gd name="f2" fmla="val 10800000"/>
              <a:gd name="f3" fmla="val 5400000"/>
              <a:gd name="f4" fmla="val 16200000"/>
              <a:gd name="f5" fmla="val w"/>
              <a:gd name="f6" fmla="val h"/>
              <a:gd name="f7" fmla="val 0"/>
              <a:gd name="f8" fmla="val 21600"/>
              <a:gd name="f9" fmla="+- 0 0 1"/>
              <a:gd name="f10" fmla="val -2147483647"/>
              <a:gd name="f11" fmla="val 2147483647"/>
              <a:gd name="f12" fmla="val 3590"/>
              <a:gd name="f13" fmla="val 8970"/>
              <a:gd name="f14" fmla="val 12630"/>
              <a:gd name="f15" fmla="val 18010"/>
              <a:gd name="f16" fmla="*/ f5 1 21600"/>
              <a:gd name="f17" fmla="*/ f6 1 21600"/>
              <a:gd name="f18" fmla="pin -2147483647 f0 2147483647"/>
              <a:gd name="f19" fmla="pin -2147483647 f1 2147483647"/>
              <a:gd name="f20" fmla="+- 0 0 f12"/>
              <a:gd name="f21" fmla="+- 3590 0 f7"/>
              <a:gd name="f22" fmla="+- 0 0 f3"/>
              <a:gd name="f23" fmla="+- 21600 0 f15"/>
              <a:gd name="f24" fmla="+- 18010 0 f8"/>
              <a:gd name="f25" fmla="+- f18 0 10800"/>
              <a:gd name="f26" fmla="+- f19 0 10800"/>
              <a:gd name="f27" fmla="+- f19 0 21600"/>
              <a:gd name="f28" fmla="+- f18 0 21600"/>
              <a:gd name="f29" fmla="*/ f18 f16 1"/>
              <a:gd name="f30" fmla="*/ f19 f17 1"/>
              <a:gd name="f31" fmla="*/ 800 f16 1"/>
              <a:gd name="f32" fmla="*/ 20800 f16 1"/>
              <a:gd name="f33" fmla="*/ 20800 f17 1"/>
              <a:gd name="f34" fmla="*/ 800 f17 1"/>
              <a:gd name="f35" fmla="abs f20"/>
              <a:gd name="f36" fmla="abs f21"/>
              <a:gd name="f37" fmla="?: f20 f22 f3"/>
              <a:gd name="f38" fmla="?: f20 f3 f22"/>
              <a:gd name="f39" fmla="?: f20 f4 f3"/>
              <a:gd name="f40" fmla="?: f20 f3 f4"/>
              <a:gd name="f41" fmla="abs f23"/>
              <a:gd name="f42" fmla="?: f21 f22 f3"/>
              <a:gd name="f43" fmla="?: f21 f3 f22"/>
              <a:gd name="f44" fmla="?: f23 0 f2"/>
              <a:gd name="f45" fmla="?: f23 f2 0"/>
              <a:gd name="f46" fmla="abs f24"/>
              <a:gd name="f47" fmla="?: f23 f22 f3"/>
              <a:gd name="f48" fmla="?: f23 f3 f22"/>
              <a:gd name="f49" fmla="?: f23 f4 f3"/>
              <a:gd name="f50" fmla="?: f23 f3 f4"/>
              <a:gd name="f51" fmla="?: f24 f22 f3"/>
              <a:gd name="f52" fmla="?: f24 f3 f22"/>
              <a:gd name="f53" fmla="?: f20 0 f2"/>
              <a:gd name="f54" fmla="?: f20 f2 0"/>
              <a:gd name="f55" fmla="abs f25"/>
              <a:gd name="f56" fmla="abs f26"/>
              <a:gd name="f57" fmla="?: f20 f40 f39"/>
              <a:gd name="f58" fmla="?: f20 f39 f40"/>
              <a:gd name="f59" fmla="?: f21 f38 f37"/>
              <a:gd name="f60" fmla="?: f21 f45 f44"/>
              <a:gd name="f61" fmla="?: f21 f44 f45"/>
              <a:gd name="f62" fmla="?: f23 f42 f43"/>
              <a:gd name="f63" fmla="?: f23 f50 f49"/>
              <a:gd name="f64" fmla="?: f23 f49 f50"/>
              <a:gd name="f65" fmla="?: f24 f48 f47"/>
              <a:gd name="f66" fmla="?: f24 f54 f53"/>
              <a:gd name="f67" fmla="?: f24 f53 f54"/>
              <a:gd name="f68" fmla="?: f20 f51 f52"/>
              <a:gd name="f69" fmla="+- f55 0 f56"/>
              <a:gd name="f70" fmla="+- f56 0 f55"/>
              <a:gd name="f71" fmla="?: f21 f58 f57"/>
              <a:gd name="f72" fmla="?: f23 f60 f61"/>
              <a:gd name="f73" fmla="?: f24 f64 f63"/>
              <a:gd name="f74" fmla="?: f20 f66 f67"/>
              <a:gd name="f75" fmla="?: f26 f9 f69"/>
              <a:gd name="f76" fmla="?: f26 f69 f9"/>
              <a:gd name="f77" fmla="?: f25 f9 f70"/>
              <a:gd name="f78" fmla="?: f25 f70 f9"/>
              <a:gd name="f79" fmla="?: f18 f9 f75"/>
              <a:gd name="f80" fmla="?: f18 f9 f76"/>
              <a:gd name="f81" fmla="?: f27 f77 f9"/>
              <a:gd name="f82" fmla="?: f27 f78 f9"/>
              <a:gd name="f83" fmla="?: f28 f76 f9"/>
              <a:gd name="f84" fmla="?: f28 f75 f9"/>
              <a:gd name="f85" fmla="?: f19 f9 f78"/>
              <a:gd name="f86" fmla="?: f19 f9 f77"/>
              <a:gd name="f87" fmla="?: f79 f18 0"/>
              <a:gd name="f88" fmla="?: f79 f19 6280"/>
              <a:gd name="f89" fmla="?: f80 f18 0"/>
              <a:gd name="f90" fmla="?: f80 f19 15320"/>
              <a:gd name="f91" fmla="?: f81 f18 6280"/>
              <a:gd name="f92" fmla="?: f81 f19 21600"/>
              <a:gd name="f93" fmla="?: f82 f18 15320"/>
              <a:gd name="f94" fmla="?: f82 f19 21600"/>
              <a:gd name="f95" fmla="?: f83 f18 21600"/>
              <a:gd name="f96" fmla="?: f83 f19 15320"/>
              <a:gd name="f97" fmla="?: f84 f18 21600"/>
              <a:gd name="f98" fmla="?: f84 f19 6280"/>
              <a:gd name="f99" fmla="?: f85 f18 15320"/>
              <a:gd name="f100" fmla="?: f85 f19 0"/>
              <a:gd name="f101" fmla="?: f86 f18 6280"/>
              <a:gd name="f102" fmla="?: f86 f19 0"/>
            </a:gdLst>
            <a:ahLst>
              <a:ahXY gdRefX="f0" minX="f10" maxX="f11" gdRefY="f1" minY="f10" maxY="f11">
                <a:pos x="f29" y="f30"/>
              </a:ahXY>
            </a:ahLst>
            <a:cxnLst>
              <a:cxn ang="3cd4">
                <a:pos x="hc" y="t"/>
              </a:cxn>
              <a:cxn ang="0">
                <a:pos x="r" y="vc"/>
              </a:cxn>
              <a:cxn ang="cd4">
                <a:pos x="hc" y="b"/>
              </a:cxn>
              <a:cxn ang="cd2">
                <a:pos x="l" y="vc"/>
              </a:cxn>
            </a:cxnLst>
            <a:rect l="f31" t="f34" r="f32" b="f33"/>
            <a:pathLst>
              <a:path w="21600" h="21600">
                <a:moveTo>
                  <a:pt x="f12" y="f7"/>
                </a:moveTo>
                <a:arcTo wR="f35" hR="f36" stAng="f71" swAng="f59"/>
                <a:lnTo>
                  <a:pt x="f87" y="f88"/>
                </a:lnTo>
                <a:lnTo>
                  <a:pt x="f7" y="f13"/>
                </a:lnTo>
                <a:lnTo>
                  <a:pt x="f7" y="f14"/>
                </a:lnTo>
                <a:lnTo>
                  <a:pt x="f89" y="f90"/>
                </a:lnTo>
                <a:lnTo>
                  <a:pt x="f7" y="f15"/>
                </a:lnTo>
                <a:arcTo wR="f36" hR="f41" stAng="f72" swAng="f62"/>
                <a:lnTo>
                  <a:pt x="f91" y="f92"/>
                </a:lnTo>
                <a:lnTo>
                  <a:pt x="f13" y="f8"/>
                </a:lnTo>
                <a:lnTo>
                  <a:pt x="f14" y="f8"/>
                </a:lnTo>
                <a:lnTo>
                  <a:pt x="f93" y="f94"/>
                </a:lnTo>
                <a:lnTo>
                  <a:pt x="f15" y="f8"/>
                </a:lnTo>
                <a:arcTo wR="f41" hR="f46" stAng="f73" swAng="f65"/>
                <a:lnTo>
                  <a:pt x="f95" y="f96"/>
                </a:lnTo>
                <a:lnTo>
                  <a:pt x="f8" y="f14"/>
                </a:lnTo>
                <a:lnTo>
                  <a:pt x="f8" y="f13"/>
                </a:lnTo>
                <a:lnTo>
                  <a:pt x="f97" y="f98"/>
                </a:lnTo>
                <a:lnTo>
                  <a:pt x="f8" y="f12"/>
                </a:lnTo>
                <a:arcTo wR="f46" hR="f35" stAng="f74" swAng="f68"/>
                <a:lnTo>
                  <a:pt x="f99" y="f100"/>
                </a:lnTo>
                <a:lnTo>
                  <a:pt x="f14" y="f7"/>
                </a:lnTo>
                <a:lnTo>
                  <a:pt x="f13" y="f7"/>
                </a:lnTo>
                <a:lnTo>
                  <a:pt x="f101" y="f102"/>
                </a:lnTo>
                <a:close/>
              </a:path>
            </a:pathLst>
          </a:custGeom>
          <a:solidFill>
            <a:srgbClr val="FFCC99"/>
          </a:solidFill>
          <a:ln w="0">
            <a:solidFill>
              <a:srgbClr val="000000"/>
            </a:solidFill>
            <a:prstDash val="solid"/>
          </a:ln>
        </p:spPr>
        <p:txBody>
          <a:bodyPr vert="horz" wrap="none" lIns="90000" tIns="45000" rIns="90000" bIns="45000" anchor="ctr" anchorCtr="0"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marR="0" lvl="0" indent="0" algn="ctr" rtl="0" hangingPunct="0">
              <a:lnSpc>
                <a:spcPct val="100000"/>
              </a:lnSpc>
              <a:spcBef>
                <a:spcPts val="0"/>
              </a:spcBef>
              <a:spcAft>
                <a:spcPts val="0"/>
              </a:spcAft>
              <a:buNone/>
              <a:tabLst/>
            </a:pPr>
            <a:r>
              <a:rPr lang="en-US" sz="1800" b="0" i="0" u="none" strike="noStrike" kern="1200">
                <a:ln>
                  <a:noFill/>
                </a:ln>
                <a:latin typeface="Arial" pitchFamily="18"/>
                <a:ea typeface="Lucida Sans Unicode" pitchFamily="2"/>
                <a:cs typeface="Mangal" pitchFamily="2"/>
              </a:rPr>
              <a:t>YUM!</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066799"/>
          </a:xfrm>
        </p:spPr>
        <p:txBody>
          <a:bodyPr/>
          <a:lstStyle/>
          <a:p>
            <a:r>
              <a:rPr lang="en-US" dirty="0" smtClean="0"/>
              <a:t>Famous Dishes </a:t>
            </a:r>
            <a:endParaRPr lang="en-US" dirty="0"/>
          </a:p>
        </p:txBody>
      </p:sp>
      <p:sp>
        <p:nvSpPr>
          <p:cNvPr id="3" name="Subtitle 2"/>
          <p:cNvSpPr>
            <a:spLocks noGrp="1"/>
          </p:cNvSpPr>
          <p:nvPr>
            <p:ph type="subTitle" idx="1"/>
          </p:nvPr>
        </p:nvSpPr>
        <p:spPr/>
        <p:txBody>
          <a:bodyPr/>
          <a:lstStyle/>
          <a:p>
            <a:r>
              <a:rPr lang="en-US" dirty="0" smtClean="0">
                <a:solidFill>
                  <a:schemeClr val="tx1">
                    <a:lumMod val="95000"/>
                    <a:lumOff val="5000"/>
                  </a:schemeClr>
                </a:solidFill>
              </a:rPr>
              <a:t>This is caviar</a:t>
            </a:r>
          </a:p>
          <a:p>
            <a:r>
              <a:rPr lang="en-US" dirty="0" smtClean="0">
                <a:solidFill>
                  <a:schemeClr val="tx1">
                    <a:lumMod val="95000"/>
                    <a:lumOff val="5000"/>
                  </a:schemeClr>
                </a:solidFill>
              </a:rPr>
              <a:t>A famous and expensive Russian Food.</a:t>
            </a:r>
            <a:endParaRPr lang="en-US" dirty="0">
              <a:solidFill>
                <a:schemeClr val="tx1">
                  <a:lumMod val="95000"/>
                  <a:lumOff val="5000"/>
                </a:schemeClr>
              </a:solidFill>
            </a:endParaRPr>
          </a:p>
        </p:txBody>
      </p:sp>
      <p:pic>
        <p:nvPicPr>
          <p:cNvPr id="1026" name="Picture 2" descr="https://encrypted-tbn3.gstatic.com/images?q=tbn:ANd9GcRok7Bm93IbzQvlCaRkjrIjsrZ55DlAiXkX5vmRDVjzApM-vgObAw"/>
          <p:cNvPicPr>
            <a:picLocks noChangeAspect="1" noChangeArrowheads="1"/>
          </p:cNvPicPr>
          <p:nvPr/>
        </p:nvPicPr>
        <p:blipFill>
          <a:blip r:embed="rId2" cstate="print"/>
          <a:srcRect/>
          <a:stretch>
            <a:fillRect/>
          </a:stretch>
        </p:blipFill>
        <p:spPr bwMode="auto">
          <a:xfrm>
            <a:off x="3429000" y="1295400"/>
            <a:ext cx="2143125" cy="21431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Beef Stroganoff</a:t>
            </a:r>
            <a:endParaRPr lang="en-US" dirty="0"/>
          </a:p>
        </p:txBody>
      </p:sp>
      <p:pic>
        <p:nvPicPr>
          <p:cNvPr id="14338" name="Picture 2" descr="https://encrypted-tbn0.gstatic.com/images?q=tbn:ANd9GcRk8UtNQmfpYHjgEh-grszpV5lJ0PY0gSUbUAj4mUSU_9iz2JkD3w"/>
          <p:cNvPicPr>
            <a:picLocks noChangeAspect="1" noChangeArrowheads="1"/>
          </p:cNvPicPr>
          <p:nvPr/>
        </p:nvPicPr>
        <p:blipFill>
          <a:blip r:embed="rId2" cstate="print"/>
          <a:srcRect/>
          <a:stretch>
            <a:fillRect/>
          </a:stretch>
        </p:blipFill>
        <p:spPr bwMode="auto">
          <a:xfrm>
            <a:off x="2971800" y="1219200"/>
            <a:ext cx="3048000" cy="2028307"/>
          </a:xfrm>
          <a:prstGeom prst="rect">
            <a:avLst/>
          </a:prstGeom>
          <a:noFill/>
        </p:spPr>
      </p:pic>
      <p:sp>
        <p:nvSpPr>
          <p:cNvPr id="7" name="TextBox 6"/>
          <p:cNvSpPr txBox="1"/>
          <p:nvPr/>
        </p:nvSpPr>
        <p:spPr>
          <a:xfrm>
            <a:off x="1066800" y="3810000"/>
            <a:ext cx="7162800" cy="1077218"/>
          </a:xfrm>
          <a:prstGeom prst="rect">
            <a:avLst/>
          </a:prstGeom>
          <a:noFill/>
        </p:spPr>
        <p:txBody>
          <a:bodyPr wrap="square" rtlCol="0">
            <a:spAutoFit/>
          </a:bodyPr>
          <a:lstStyle/>
          <a:p>
            <a:pPr algn="ctr"/>
            <a:r>
              <a:rPr lang="en-US" sz="3200" dirty="0" smtClean="0">
                <a:solidFill>
                  <a:schemeClr val="accent6">
                    <a:lumMod val="50000"/>
                  </a:schemeClr>
                </a:solidFill>
              </a:rPr>
              <a:t>This is a popular Russian Food which is also popular in the United States</a:t>
            </a:r>
            <a:endParaRPr lang="en-US" sz="3200" dirty="0">
              <a:solidFill>
                <a:schemeClr val="accent6">
                  <a:lumMod val="5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395</Words>
  <Application>Microsoft Office PowerPoint</Application>
  <PresentationFormat>On-screen Show (4:3)</PresentationFormat>
  <Paragraphs>39</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Mealtime Customs or Patterns</vt:lpstr>
      <vt:lpstr>Lunch</vt:lpstr>
      <vt:lpstr>Dinner</vt:lpstr>
      <vt:lpstr>Unique Foods</vt:lpstr>
      <vt:lpstr>Famous Dishes </vt:lpstr>
      <vt:lpstr>Beef Stroganoff</vt:lpstr>
      <vt:lpstr>Count Paul Stroganoff</vt:lpstr>
      <vt:lpstr>Paskha</vt:lpstr>
      <vt:lpstr>Cooking Equipment</vt:lpstr>
      <vt:lpstr>Christmas and The New Year</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7</cp:revision>
  <dcterms:created xsi:type="dcterms:W3CDTF">2013-05-08T16:44:08Z</dcterms:created>
  <dcterms:modified xsi:type="dcterms:W3CDTF">2013-05-09T18:50:18Z</dcterms:modified>
</cp:coreProperties>
</file>